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4" r:id="rId2"/>
    <p:sldId id="277" r:id="rId3"/>
    <p:sldId id="280" r:id="rId4"/>
    <p:sldId id="290" r:id="rId5"/>
    <p:sldId id="285" r:id="rId6"/>
    <p:sldId id="286" r:id="rId7"/>
    <p:sldId id="287" r:id="rId8"/>
    <p:sldId id="291" r:id="rId9"/>
    <p:sldId id="293" r:id="rId10"/>
    <p:sldId id="294" r:id="rId11"/>
    <p:sldId id="295" r:id="rId12"/>
    <p:sldId id="296" r:id="rId13"/>
    <p:sldId id="29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9900"/>
    <a:srgbClr val="3333CC"/>
    <a:srgbClr val="0000CC"/>
    <a:srgbClr val="00CC00"/>
    <a:srgbClr val="FF0066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114" d="100"/>
          <a:sy n="114" d="100"/>
        </p:scale>
        <p:origin x="-93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03D0F-D982-4454-BE98-129F9EF2C107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B4547-7B8E-4D84-9575-25AE2308E2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76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52795-95D7-4A66-8E0E-DAFE34BDCB18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44824"/>
            <a:ext cx="8856984" cy="2952328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ln>
                  <a:solidFill>
                    <a:srgbClr val="0000CC"/>
                  </a:solidFill>
                </a:ln>
                <a:solidFill>
                  <a:srgbClr val="0099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Ваш ребенок — будущий первоклассник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4097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60648"/>
            <a:ext cx="71287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Овладение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знаниями, умениями и навыками по математике 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700808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счёт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прямой и обратный,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порядковый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количественный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- работа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с множествами предметов и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геометрическими фигурами; </a:t>
            </a:r>
          </a:p>
          <a:p>
            <a:pPr marL="457200" indent="-457200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пространственная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ориентировка и ориентировка во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времени; </a:t>
            </a:r>
          </a:p>
          <a:p>
            <a:pPr marL="457200" indent="-457200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знакомство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с арифметическими действиями: сложение и вычитание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684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04664"/>
            <a:ext cx="81003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Умение 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общаться, слушать учителя и друг друга, действовать совместно с другими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00808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Проверьте с помощью настольных игр, может ли ребенок выполнять правила? Если будущий школьник спокойно играет в настольные игры, выполняет задания, следует правилам и не кричит «я так не хочу, я по-другому буду играть», значит все хорошо.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221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19980" y="260648"/>
            <a:ext cx="74240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smtClean="0">
                <a:latin typeface="Times New Roman" panose="02020603050405020304" pitchFamily="18" charset="0"/>
                <a:ea typeface="Calibri" panose="020F0502020204030204" pitchFamily="34" charset="0"/>
              </a:rPr>
              <a:t>Ожидаемый результат</a:t>
            </a:r>
            <a:r>
              <a:rPr lang="ru-RU" sz="540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204864"/>
            <a:ext cx="84604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127760" algn="l"/>
                <a:tab pos="140017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легко адаптируется к школьной жизни;</a:t>
            </a:r>
            <a:endParaRPr lang="ru-RU" sz="2800" dirty="0"/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127760" algn="l"/>
                <a:tab pos="140017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положительную школьную мотивацию;</a:t>
            </a:r>
            <a:endParaRPr lang="ru-RU" sz="2800" dirty="0"/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127760" algn="l"/>
                <a:tab pos="140017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 со своим будущим учителем и с одноклассниками.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4062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9508" y="2060848"/>
            <a:ext cx="80283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Спасибо </a:t>
            </a:r>
            <a:br>
              <a:rPr lang="ru-RU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45987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928670"/>
            <a:ext cx="7658128" cy="5268931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i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«Быть готовым к школе – не значит уметь читать, писать и считать. </a:t>
            </a:r>
            <a:br>
              <a:rPr lang="ru-RU" sz="3600" b="1" i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Быть готовым к школе – значит быть готовым всему этому научиться».</a:t>
            </a:r>
            <a:r>
              <a:rPr lang="ru-RU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Леонид А</a:t>
            </a:r>
            <a:r>
              <a:rPr lang="ru-RU" b="1" dirty="0" smtClean="0">
                <a:solidFill>
                  <a:srgbClr val="6600FF"/>
                </a:solidFill>
              </a:rPr>
              <a:t>брамович</a:t>
            </a:r>
            <a:r>
              <a:rPr lang="ru-RU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Венгер</a:t>
            </a:r>
            <a:r>
              <a:rPr lang="ru-RU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6600FF"/>
                </a:solidFill>
              </a:rPr>
              <a:t> </a:t>
            </a:r>
            <a:endParaRPr lang="ru-RU" dirty="0">
              <a:solidFill>
                <a:srgbClr val="66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81042" y="404664"/>
            <a:ext cx="8229600" cy="1359024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b="1" i="1" dirty="0" smtClean="0"/>
              <a:t>К </a:t>
            </a:r>
            <a:r>
              <a:rPr lang="ru-RU" sz="4000" b="1" i="1" dirty="0"/>
              <a:t>6–7-и годам ребенок должен знать:</a:t>
            </a:r>
            <a:r>
              <a:rPr lang="ru-RU" b="1" i="1" dirty="0"/>
              <a:t/>
            </a:r>
            <a:br>
              <a:rPr lang="ru-RU" b="1" i="1" dirty="0"/>
            </a:br>
            <a:endParaRPr lang="ru-RU" b="1" dirty="0">
              <a:solidFill>
                <a:srgbClr val="6600FF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4000" i="1" dirty="0"/>
              <a:t>свой адрес и название города, в котором он живет;</a:t>
            </a:r>
          </a:p>
          <a:p>
            <a:pPr lvl="0"/>
            <a:r>
              <a:rPr lang="ru-RU" sz="4000" i="1" dirty="0"/>
              <a:t> название нашей Республики;</a:t>
            </a:r>
          </a:p>
          <a:p>
            <a:pPr lvl="0"/>
            <a:r>
              <a:rPr lang="ru-RU" sz="4000" i="1" dirty="0"/>
              <a:t> имена и отчества своих родителей, информацию о местах их работы;</a:t>
            </a:r>
          </a:p>
          <a:p>
            <a:pPr lvl="0"/>
            <a:r>
              <a:rPr lang="ru-RU" sz="4000" i="1" dirty="0"/>
              <a:t> времена года, их последовательность и основные признаки;</a:t>
            </a:r>
          </a:p>
          <a:p>
            <a:pPr lvl="0"/>
            <a:r>
              <a:rPr lang="ru-RU" sz="4000" i="1" dirty="0"/>
              <a:t> названия месяцев, дней недели;</a:t>
            </a:r>
          </a:p>
          <a:p>
            <a:pPr lvl="0"/>
            <a:r>
              <a:rPr lang="ru-RU" sz="4000" i="1" dirty="0"/>
              <a:t> основные виды деревьев и цветов</a:t>
            </a:r>
            <a:r>
              <a:rPr lang="ru-RU" sz="4000" i="1" dirty="0" smtClean="0"/>
              <a:t>;</a:t>
            </a:r>
          </a:p>
          <a:p>
            <a:pPr lvl="0"/>
            <a:r>
              <a:rPr lang="ru-RU" sz="4000" i="1" dirty="0"/>
              <a:t>ж</a:t>
            </a:r>
            <a:r>
              <a:rPr lang="ru-RU" sz="4000" i="1" dirty="0" smtClean="0"/>
              <a:t>ивотных диких, домашних и их детенышей</a:t>
            </a:r>
            <a:r>
              <a:rPr lang="ru-RU" i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Уметь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Завязывать шнурки;</a:t>
            </a:r>
          </a:p>
          <a:p>
            <a:r>
              <a:rPr lang="ru-RU" dirty="0" smtClean="0"/>
              <a:t>Застегивать пуговицы;</a:t>
            </a:r>
          </a:p>
          <a:p>
            <a:r>
              <a:rPr lang="ru-RU" dirty="0" smtClean="0"/>
              <a:t>Расчесываться и умываться;</a:t>
            </a:r>
          </a:p>
          <a:p>
            <a:r>
              <a:rPr lang="ru-RU" dirty="0" smtClean="0"/>
              <a:t>Убирать за собой после приема пищи;</a:t>
            </a:r>
          </a:p>
          <a:p>
            <a:r>
              <a:rPr lang="ru-RU" dirty="0" smtClean="0"/>
              <a:t>Уметь пользоваться сан узлом</a:t>
            </a:r>
          </a:p>
          <a:p>
            <a:r>
              <a:rPr lang="ru-RU" dirty="0" smtClean="0"/>
              <a:t>Складывать свои вещи.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29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Цель наших подготовительных курсов: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создание </a:t>
            </a:r>
            <a:r>
              <a:rPr lang="ru-RU" dirty="0"/>
              <a:t>условий для успешной адаптации детей к новым условиям и разносторонней подготовки детей дошкольного возраста к обучению в </a:t>
            </a:r>
            <a:r>
              <a:rPr lang="ru-RU" dirty="0" smtClean="0"/>
              <a:t>нашем образовательном </a:t>
            </a:r>
            <a:r>
              <a:rPr lang="ru-RU" dirty="0"/>
              <a:t>учреждении.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28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i="1" dirty="0" smtClean="0"/>
              <a:t>Упражнения по:</a:t>
            </a:r>
            <a:endParaRPr lang="ru-RU" sz="6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800" dirty="0"/>
              <a:t>Р</a:t>
            </a:r>
            <a:r>
              <a:rPr lang="ru-RU" sz="4800" dirty="0" smtClean="0"/>
              <a:t>азвитию речи</a:t>
            </a:r>
            <a:endParaRPr lang="ru-RU" sz="4800" dirty="0"/>
          </a:p>
          <a:p>
            <a:pPr lvl="0"/>
            <a:r>
              <a:rPr lang="ru-RU" sz="4800" dirty="0"/>
              <a:t>О</a:t>
            </a:r>
            <a:r>
              <a:rPr lang="ru-RU" sz="4800" dirty="0" smtClean="0"/>
              <a:t>бучению грамоте</a:t>
            </a:r>
            <a:endParaRPr lang="ru-RU" sz="4800" dirty="0"/>
          </a:p>
          <a:p>
            <a:pPr lvl="0"/>
            <a:r>
              <a:rPr lang="ru-RU" sz="4800" dirty="0"/>
              <a:t>М</a:t>
            </a:r>
            <a:r>
              <a:rPr lang="ru-RU" sz="4800" dirty="0" smtClean="0"/>
              <a:t>атематике</a:t>
            </a:r>
            <a:endParaRPr lang="ru-RU" sz="4800" dirty="0"/>
          </a:p>
          <a:p>
            <a:pPr lvl="0"/>
            <a:r>
              <a:rPr lang="ru-RU" sz="4800" dirty="0"/>
              <a:t>О</a:t>
            </a:r>
            <a:r>
              <a:rPr lang="ru-RU" sz="4800" dirty="0" smtClean="0"/>
              <a:t>кружающему </a:t>
            </a:r>
            <a:r>
              <a:rPr lang="ru-RU" sz="4800" dirty="0"/>
              <a:t>миру.</a:t>
            </a:r>
          </a:p>
          <a:p>
            <a:r>
              <a:rPr lang="ru-RU" sz="4800" dirty="0"/>
              <a:t>Подготовка к письму</a:t>
            </a:r>
          </a:p>
        </p:txBody>
      </p:sp>
    </p:spTree>
    <p:extLst>
      <p:ext uri="{BB962C8B-B14F-4D97-AF65-F5344CB8AC3E}">
        <p14:creationId xmlns:p14="http://schemas.microsoft.com/office/powerpoint/2010/main" val="30025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Направления: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1) развитие внимания и памяти; </a:t>
            </a:r>
          </a:p>
          <a:p>
            <a:r>
              <a:rPr lang="ru-RU" sz="3600" dirty="0"/>
              <a:t>2) развитие умственных способностей; </a:t>
            </a:r>
          </a:p>
          <a:p>
            <a:r>
              <a:rPr lang="ru-RU" sz="3600" dirty="0"/>
              <a:t>3) развитие волевой готовности ребёнка;</a:t>
            </a:r>
          </a:p>
          <a:p>
            <a:r>
              <a:rPr lang="ru-RU" sz="3600" dirty="0"/>
              <a:t>4) развитие мелкой мускулатуры руки и пальцев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44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44824"/>
            <a:ext cx="60121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- Для </a:t>
            </a:r>
            <a:r>
              <a:rPr lang="ru-RU" sz="2400" dirty="0"/>
              <a:t>развития мелкой моторики пальцев руки советую дома больше давать ребёнку работать ножницами, вырезать по контуру;  </a:t>
            </a:r>
          </a:p>
          <a:p>
            <a:r>
              <a:rPr lang="ru-RU" sz="2400" dirty="0"/>
              <a:t>лепить пластилином, рисовать, закрашивать, штриховать, конструировать, нанизывать бусинки…</a:t>
            </a:r>
          </a:p>
          <a:p>
            <a:r>
              <a:rPr lang="ru-RU" sz="2400" b="1" dirty="0"/>
              <a:t>*** </a:t>
            </a:r>
            <a:r>
              <a:rPr lang="ru-RU" sz="2400" dirty="0"/>
              <a:t>Очень важно, чтобы ребёнок умел ориентироваться на плоскости листа, в строке, в клетке, значит, вам родителям на это тоже нужно обращать </a:t>
            </a:r>
            <a:r>
              <a:rPr lang="ru-RU" sz="2400" dirty="0" smtClean="0"/>
              <a:t>внимание. </a:t>
            </a:r>
            <a:endParaRPr lang="ru-RU" sz="2400" dirty="0"/>
          </a:p>
          <a:p>
            <a:pPr algn="just">
              <a:defRPr/>
            </a:pPr>
            <a:endParaRPr lang="ru-RU" altLang="ru-RU" dirty="0">
              <a:latin typeface="Bookman Old Style" panose="02050604050505020204" pitchFamily="18" charset="0"/>
            </a:endParaRPr>
          </a:p>
          <a:p>
            <a:pPr>
              <a:defRPr/>
            </a:pPr>
            <a:r>
              <a:rPr lang="ru-RU" altLang="ru-RU" dirty="0">
                <a:latin typeface="Segoe"/>
              </a:rPr>
              <a:t/>
            </a:r>
            <a:br>
              <a:rPr lang="ru-RU" altLang="ru-RU" dirty="0">
                <a:latin typeface="Segoe"/>
              </a:rPr>
            </a:br>
            <a:endParaRPr lang="ru-RU" altLang="ru-RU" dirty="0">
              <a:latin typeface="Segoe"/>
            </a:endParaRPr>
          </a:p>
        </p:txBody>
      </p:sp>
      <p:pic>
        <p:nvPicPr>
          <p:cNvPr id="3" name="Picture 10" descr="http://socvesti.ru/wp-content/uploads/2019/03/GettyImages-491880107-56de76cf5f9b5854a9f653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292" y="820996"/>
            <a:ext cx="2735263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60296" y="188640"/>
            <a:ext cx="74943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8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Подготовка к письму</a:t>
            </a:r>
          </a:p>
        </p:txBody>
      </p:sp>
    </p:spTree>
    <p:extLst>
      <p:ext uri="{BB962C8B-B14F-4D97-AF65-F5344CB8AC3E}">
        <p14:creationId xmlns:p14="http://schemas.microsoft.com/office/powerpoint/2010/main" val="27858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84784"/>
            <a:ext cx="684076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7" indent="-274320" algn="ctr">
              <a:spcBef>
                <a:spcPts val="600"/>
              </a:spcBef>
              <a:buClr>
                <a:schemeClr val="tx2"/>
              </a:buClr>
              <a:buSzPct val="73000"/>
              <a:buFont typeface="Verdana"/>
              <a:buNone/>
              <a:defRPr/>
            </a:pPr>
            <a:r>
              <a:rPr lang="ru-RU" sz="28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Очень важно читать ежедневно своему ребёнку.</a:t>
            </a:r>
          </a:p>
          <a:p>
            <a:pPr marL="342900" lvl="7" indent="-342900">
              <a:spcBef>
                <a:spcPts val="600"/>
              </a:spcBef>
              <a:buClr>
                <a:schemeClr val="tx2"/>
              </a:buClr>
              <a:buSzPct val="73000"/>
              <a:buFont typeface="Wingdings" panose="05000000000000000000" pitchFamily="2" charset="2"/>
              <a:buChar char="Ø"/>
              <a:defRPr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Во-первых, у ребёнка возникает потребность ежедневно получать  информацию.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Во-вторых, усиливается эмоциональное восприятие ребёнком текста, так как он видит вашу мимику, выражение глаз, слышит ваш голос.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В-третьих</a:t>
            </a:r>
            <a:r>
              <a:rPr lang="en-US" sz="2800" dirty="0"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, развивается внимание.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404664"/>
            <a:ext cx="46602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0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Читайте детям!</a:t>
            </a:r>
            <a:endParaRPr lang="ru-RU" sz="4000" dirty="0"/>
          </a:p>
        </p:txBody>
      </p:sp>
      <p:pic>
        <p:nvPicPr>
          <p:cNvPr id="4" name="Рисунок 3" descr="чиет мам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7572" y="0"/>
            <a:ext cx="2031148" cy="26768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8224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363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 К 6–7-и годам ребенок должен знать: </vt:lpstr>
      <vt:lpstr>Уметь</vt:lpstr>
      <vt:lpstr>Цель наших подготовительных курсов: </vt:lpstr>
      <vt:lpstr>Упражнения по:</vt:lpstr>
      <vt:lpstr>Направления: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ДС ПЕТУШОК</cp:lastModifiedBy>
  <cp:revision>39</cp:revision>
  <dcterms:created xsi:type="dcterms:W3CDTF">2014-02-01T04:38:34Z</dcterms:created>
  <dcterms:modified xsi:type="dcterms:W3CDTF">2021-05-19T00:44:58Z</dcterms:modified>
</cp:coreProperties>
</file>