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142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18" name="Group 17"/>
          <p:cNvGrpSpPr/>
          <p:nvPr/>
        </p:nvGrpSpPr>
        <p:grpSpPr>
          <a:xfrm>
            <a:off x="0" y="0"/>
            <a:ext cx="9144677" cy="6858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921934" y="1811863"/>
            <a:ext cx="5308866" cy="1515533"/>
          </a:xfrm>
        </p:spPr>
        <p:txBody>
          <a:bodyPr anchor="b">
            <a:noAutofit/>
          </a:bodyPr>
          <a:lstStyle>
            <a:lvl1pPr algn="ctr">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1921934" y="3598327"/>
            <a:ext cx="5308866" cy="1377651"/>
          </a:xfrm>
        </p:spPr>
        <p:txBody>
          <a:bodyPr anchor="t">
            <a:normAutofit/>
          </a:bodyPr>
          <a:lstStyle>
            <a:lvl1pPr marL="0" indent="0" algn="ctr">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6065417" y="5054602"/>
            <a:ext cx="673276" cy="279400"/>
          </a:xfrm>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a:xfrm>
            <a:off x="1921934" y="5054602"/>
            <a:ext cx="4064860" cy="279400"/>
          </a:xfrm>
        </p:spPr>
        <p:txBody>
          <a:bodyPr/>
          <a:lstStyle/>
          <a:p>
            <a:endParaRPr lang="ru-RU"/>
          </a:p>
        </p:txBody>
      </p:sp>
      <p:sp>
        <p:nvSpPr>
          <p:cNvPr id="6" name="Slide Number Placeholder 5"/>
          <p:cNvSpPr>
            <a:spLocks noGrp="1"/>
          </p:cNvSpPr>
          <p:nvPr>
            <p:ph type="sldNum" sz="quarter" idx="12"/>
          </p:nvPr>
        </p:nvSpPr>
        <p:spPr>
          <a:xfrm>
            <a:off x="6817317" y="5054602"/>
            <a:ext cx="413483" cy="279400"/>
          </a:xfrm>
        </p:spPr>
        <p:txBody>
          <a:bodyPr/>
          <a:lstStyle/>
          <a:p>
            <a:fld id="{1AA68009-965F-45C6-A9D6-5AD4814534A3}" type="slidenum">
              <a:rPr lang="ru-RU" smtClean="0"/>
              <a:t>‹#›</a:t>
            </a:fld>
            <a:endParaRPr lang="ru-RU"/>
          </a:p>
        </p:txBody>
      </p:sp>
      <p:cxnSp>
        <p:nvCxnSpPr>
          <p:cNvPr id="15" name="Straight Connector 14"/>
          <p:cNvCxnSpPr/>
          <p:nvPr/>
        </p:nvCxnSpPr>
        <p:spPr>
          <a:xfrm>
            <a:off x="2019825" y="3471329"/>
            <a:ext cx="51130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20080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6" y="4815415"/>
            <a:ext cx="6798734" cy="566738"/>
          </a:xfrm>
        </p:spPr>
        <p:txBody>
          <a:bodyPr anchor="b">
            <a:normAutofit/>
          </a:bodyPr>
          <a:lstStyle>
            <a:lvl1pPr algn="ctr">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1026260" y="1032933"/>
            <a:ext cx="7091482" cy="3361269"/>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6" y="5382153"/>
            <a:ext cx="6798734" cy="493712"/>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8530C89-7505-44F7-843E-324FE5C1C504}" type="datetimeFigureOut">
              <a:rPr lang="ru-RU" smtClean="0"/>
              <a:t>15.02.2021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247351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76866" y="906873"/>
            <a:ext cx="6798734" cy="3097860"/>
          </a:xfrm>
        </p:spPr>
        <p:txBody>
          <a:bodyPr anchor="ctr">
            <a:normAutofit/>
          </a:bodyPr>
          <a:lstStyle>
            <a:lvl1pPr algn="ctr">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5" y="4275666"/>
            <a:ext cx="6798736" cy="1600202"/>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cxnSp>
        <p:nvCxnSpPr>
          <p:cNvPr id="15" name="Straight Connector 14"/>
          <p:cNvCxnSpPr/>
          <p:nvPr/>
        </p:nvCxnSpPr>
        <p:spPr>
          <a:xfrm>
            <a:off x="1278465" y="4140199"/>
            <a:ext cx="6606425"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54370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334333" y="982132"/>
            <a:ext cx="6400250" cy="2370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600200" y="3352799"/>
            <a:ext cx="5892798" cy="651933"/>
          </a:xfrm>
        </p:spPr>
        <p:txBody>
          <a:bodyPr anchor="ctr">
            <a:normAutofit/>
          </a:bodyPr>
          <a:lstStyle>
            <a:lvl1pPr marL="0" indent="0" algn="r">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1176863" y="4343400"/>
            <a:ext cx="6798738"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sp>
        <p:nvSpPr>
          <p:cNvPr id="14" name="TextBox 13"/>
          <p:cNvSpPr txBox="1"/>
          <p:nvPr/>
        </p:nvSpPr>
        <p:spPr>
          <a:xfrm>
            <a:off x="849969" y="905362"/>
            <a:ext cx="457319" cy="584776"/>
          </a:xfrm>
          <a:prstGeom prst="rect">
            <a:avLst/>
          </a:prstGeom>
        </p:spPr>
        <p:txBody>
          <a:bodyPr vert="horz" lIns="91440" tIns="45720" rIns="91440" bIns="45720" rtlCol="0" anchor="ctr">
            <a:noAutofit/>
          </a:bodyPr>
          <a:lstStyle/>
          <a:p>
            <a:pPr lvl="0"/>
            <a:r>
              <a:rPr lang="en-US" sz="7200" dirty="0">
                <a:solidFill>
                  <a:schemeClr val="tx1"/>
                </a:solidFill>
                <a:effectLst/>
              </a:rPr>
              <a:t>“</a:t>
            </a:r>
          </a:p>
        </p:txBody>
      </p:sp>
      <p:sp>
        <p:nvSpPr>
          <p:cNvPr id="15" name="TextBox 14"/>
          <p:cNvSpPr txBox="1"/>
          <p:nvPr/>
        </p:nvSpPr>
        <p:spPr>
          <a:xfrm>
            <a:off x="7633503" y="2827870"/>
            <a:ext cx="457319" cy="584776"/>
          </a:xfrm>
          <a:prstGeom prst="rect">
            <a:avLst/>
          </a:prstGeom>
        </p:spPr>
        <p:txBody>
          <a:bodyPr vert="horz" lIns="91440" tIns="45720" rIns="91440" bIns="45720" rtlCol="0" anchor="ctr">
            <a:noAutofit/>
          </a:bodyPr>
          <a:lstStyle/>
          <a:p>
            <a:pPr lvl="0" algn="r"/>
            <a:r>
              <a:rPr lang="en-US" sz="7200" dirty="0">
                <a:solidFill>
                  <a:schemeClr val="tx1"/>
                </a:solidFill>
                <a:effectLst/>
              </a:rPr>
              <a:t>”</a:t>
            </a:r>
          </a:p>
        </p:txBody>
      </p:sp>
      <p:cxnSp>
        <p:nvCxnSpPr>
          <p:cNvPr id="19" name="Straight Connector 18"/>
          <p:cNvCxnSpPr/>
          <p:nvPr/>
        </p:nvCxnSpPr>
        <p:spPr>
          <a:xfrm>
            <a:off x="1278466" y="4140199"/>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68474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76869" y="3308581"/>
            <a:ext cx="6798728" cy="1468800"/>
          </a:xfrm>
        </p:spPr>
        <p:txBody>
          <a:bodyPr anchor="b">
            <a:normAutofit/>
          </a:bodyPr>
          <a:lstStyle>
            <a:lvl1pPr algn="l">
              <a:defRPr sz="32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176868" y="4777381"/>
            <a:ext cx="6798730" cy="8604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37717593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409416" y="982132"/>
            <a:ext cx="6325168" cy="2243668"/>
          </a:xfrm>
        </p:spPr>
        <p:txBody>
          <a:bodyPr anchor="ctr">
            <a:normAutofit/>
          </a:bodyPr>
          <a:lstStyle>
            <a:lvl1pPr algn="ctr">
              <a:defRPr sz="3200" b="0" cap="none">
                <a:solidFill>
                  <a:schemeClr val="tx1"/>
                </a:solidFill>
              </a:defRPr>
            </a:lvl1pPr>
          </a:lstStyle>
          <a:p>
            <a:r>
              <a:rPr lang="ru-RU" smtClean="0"/>
              <a:t>Образец заголовка</a:t>
            </a:r>
            <a:endParaRPr lang="en-US" dirty="0"/>
          </a:p>
        </p:txBody>
      </p:sp>
      <p:sp>
        <p:nvSpPr>
          <p:cNvPr id="18" name="Text Placeholder 2"/>
          <p:cNvSpPr>
            <a:spLocks noGrp="1"/>
          </p:cNvSpPr>
          <p:nvPr>
            <p:ph type="body" idx="13"/>
          </p:nvPr>
        </p:nvSpPr>
        <p:spPr>
          <a:xfrm>
            <a:off x="1176868" y="3639312"/>
            <a:ext cx="6798730" cy="886968"/>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5" y="4529667"/>
            <a:ext cx="6798736" cy="1346200"/>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sp>
        <p:nvSpPr>
          <p:cNvPr id="12" name="TextBox 11"/>
          <p:cNvSpPr txBox="1"/>
          <p:nvPr/>
        </p:nvSpPr>
        <p:spPr>
          <a:xfrm>
            <a:off x="878060" y="896895"/>
            <a:ext cx="457319"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7649796" y="2607728"/>
            <a:ext cx="457319"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278466" y="342900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24271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176865" y="982131"/>
            <a:ext cx="6798734" cy="2294467"/>
          </a:xfrm>
        </p:spPr>
        <p:txBody>
          <a:bodyPr vert="horz" lIns="91440" tIns="45720" rIns="91440" bIns="45720" rtlCol="0" anchor="ctr">
            <a:normAutofit/>
          </a:bodyPr>
          <a:lstStyle>
            <a:lvl1pPr>
              <a:defRPr lang="en-US" sz="3200" b="0" dirty="0"/>
            </a:lvl1pPr>
          </a:lstStyle>
          <a:p>
            <a:pPr marL="0" lvl="0"/>
            <a:r>
              <a:rPr lang="ru-RU" smtClean="0"/>
              <a:t>Образец заголовка</a:t>
            </a:r>
            <a:endParaRPr lang="en-US" dirty="0"/>
          </a:p>
        </p:txBody>
      </p:sp>
      <p:sp>
        <p:nvSpPr>
          <p:cNvPr id="14" name="Text Placeholder 2"/>
          <p:cNvSpPr>
            <a:spLocks noGrp="1"/>
          </p:cNvSpPr>
          <p:nvPr>
            <p:ph type="body" idx="13"/>
          </p:nvPr>
        </p:nvSpPr>
        <p:spPr>
          <a:xfrm>
            <a:off x="1176868" y="3566160"/>
            <a:ext cx="6798730" cy="905256"/>
          </a:xfrm>
        </p:spPr>
        <p:txBody>
          <a:bodyPr anchor="b">
            <a:normAutofit/>
          </a:bodyPr>
          <a:lstStyle>
            <a:lvl1pPr marL="0" indent="0" algn="l">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3" name="Text Placeholder 2"/>
          <p:cNvSpPr>
            <a:spLocks noGrp="1"/>
          </p:cNvSpPr>
          <p:nvPr>
            <p:ph type="body" idx="1"/>
          </p:nvPr>
        </p:nvSpPr>
        <p:spPr>
          <a:xfrm>
            <a:off x="1176866" y="4470400"/>
            <a:ext cx="6798734" cy="1405467"/>
          </a:xfrm>
        </p:spPr>
        <p:txBody>
          <a:bodyPr anchor="t">
            <a:normAutofit/>
          </a:bodyPr>
          <a:lstStyle>
            <a:lvl1pPr marL="0" indent="0" algn="l">
              <a:buNone/>
              <a:defRPr sz="1600">
                <a:solidFill>
                  <a:schemeClr val="tx1"/>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cxnSp>
        <p:nvCxnSpPr>
          <p:cNvPr id="15" name="Straight Connector 14"/>
          <p:cNvCxnSpPr/>
          <p:nvPr/>
        </p:nvCxnSpPr>
        <p:spPr>
          <a:xfrm>
            <a:off x="1278469" y="3429000"/>
            <a:ext cx="660642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17543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5" y="2490135"/>
            <a:ext cx="6798736" cy="338573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cxnSp>
        <p:nvCxnSpPr>
          <p:cNvPr id="14" name="Straight Connector 13"/>
          <p:cNvCxnSpPr/>
          <p:nvPr/>
        </p:nvCxnSpPr>
        <p:spPr>
          <a:xfrm>
            <a:off x="1278466" y="2354670"/>
            <a:ext cx="660642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08488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56667" y="906873"/>
            <a:ext cx="1618930" cy="496899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176867" y="906873"/>
            <a:ext cx="4915509" cy="4968993"/>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cxnSp>
        <p:nvCxnSpPr>
          <p:cNvPr id="14" name="Straight Connector 13"/>
          <p:cNvCxnSpPr/>
          <p:nvPr/>
        </p:nvCxnSpPr>
        <p:spPr>
          <a:xfrm>
            <a:off x="6245512" y="906873"/>
            <a:ext cx="0" cy="4968993"/>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43725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cxnSp>
        <p:nvCxnSpPr>
          <p:cNvPr id="7" name="Straight Connector 6"/>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1151307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278465" y="1641413"/>
            <a:ext cx="6595534" cy="1822514"/>
          </a:xfrm>
        </p:spPr>
        <p:txBody>
          <a:bodyPr anchor="b">
            <a:normAutofit/>
          </a:bodyPr>
          <a:lstStyle>
            <a:lvl1pPr algn="ctr">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278465" y="3734859"/>
            <a:ext cx="6595534" cy="1090015"/>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8530C89-7505-44F7-843E-324FE5C1C504}" type="datetimeFigureOut">
              <a:rPr lang="ru-RU" smtClean="0"/>
              <a:t>15.02.2021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AA68009-965F-45C6-A9D6-5AD4814534A3}" type="slidenum">
              <a:rPr lang="ru-RU" smtClean="0"/>
              <a:t>‹#›</a:t>
            </a:fld>
            <a:endParaRPr lang="ru-RU"/>
          </a:p>
        </p:txBody>
      </p:sp>
      <p:cxnSp>
        <p:nvCxnSpPr>
          <p:cNvPr id="31" name="Straight Connector 30"/>
          <p:cNvCxnSpPr/>
          <p:nvPr/>
        </p:nvCxnSpPr>
        <p:spPr>
          <a:xfrm>
            <a:off x="1278466" y="3599392"/>
            <a:ext cx="659553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449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cxnSp>
        <p:nvCxnSpPr>
          <p:cNvPr id="8" name="Straight Connector 7"/>
          <p:cNvCxnSpPr/>
          <p:nvPr/>
        </p:nvCxnSpPr>
        <p:spPr>
          <a:xfrm>
            <a:off x="1278465" y="235626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176866" y="915337"/>
            <a:ext cx="6798734" cy="1303867"/>
          </a:xfrm>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1176866"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5152" y="2487168"/>
            <a:ext cx="3337560" cy="3447288"/>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8530C89-7505-44F7-843E-324FE5C1C504}" type="datetimeFigureOut">
              <a:rPr lang="ru-RU" smtClean="0"/>
              <a:t>15.02.2021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332950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1176868"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76868" y="3243263"/>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1832" y="2658533"/>
            <a:ext cx="333756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1832" y="3243263"/>
            <a:ext cx="3337560" cy="2706624"/>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8530C89-7505-44F7-843E-324FE5C1C504}" type="datetimeFigureOut">
              <a:rPr lang="ru-RU" smtClean="0"/>
              <a:t>15.02.2021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AA68009-965F-45C6-A9D6-5AD4814534A3}" type="slidenum">
              <a:rPr lang="ru-RU" smtClean="0"/>
              <a:t>‹#›</a:t>
            </a:fld>
            <a:endParaRPr lang="ru-RU"/>
          </a:p>
        </p:txBody>
      </p:sp>
      <p:cxnSp>
        <p:nvCxnSpPr>
          <p:cNvPr id="41" name="Straight Connector 40"/>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3516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176865" y="915337"/>
            <a:ext cx="6798735" cy="1303867"/>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8530C89-7505-44F7-843E-324FE5C1C504}" type="datetimeFigureOut">
              <a:rPr lang="ru-RU" smtClean="0"/>
              <a:t>15.02.2021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AA68009-965F-45C6-A9D6-5AD4814534A3}" type="slidenum">
              <a:rPr lang="ru-RU" smtClean="0"/>
              <a:t>‹#›</a:t>
            </a:fld>
            <a:endParaRPr lang="ru-RU"/>
          </a:p>
        </p:txBody>
      </p:sp>
      <p:cxnSp>
        <p:nvCxnSpPr>
          <p:cNvPr id="14" name="Straight Connector 13"/>
          <p:cNvCxnSpPr/>
          <p:nvPr/>
        </p:nvCxnSpPr>
        <p:spPr>
          <a:xfrm>
            <a:off x="1278466" y="2354670"/>
            <a:ext cx="659553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985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530C89-7505-44F7-843E-324FE5C1C504}" type="datetimeFigureOut">
              <a:rPr lang="ru-RU" smtClean="0"/>
              <a:t>15.02.2021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127419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388534"/>
            <a:ext cx="2536798" cy="1371600"/>
          </a:xfrm>
        </p:spPr>
        <p:txBody>
          <a:bodyPr anchor="b">
            <a:normAutofit/>
          </a:bodyPr>
          <a:lstStyle>
            <a:lvl1pPr algn="ctr">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4120062" y="982132"/>
            <a:ext cx="3855539" cy="4893735"/>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176865" y="3031065"/>
            <a:ext cx="2536798"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8530C89-7505-44F7-843E-324FE5C1C504}" type="datetimeFigureOut">
              <a:rPr lang="ru-RU" smtClean="0"/>
              <a:t>15.02.2021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A68009-965F-45C6-A9D6-5AD4814534A3}" type="slidenum">
              <a:rPr lang="ru-RU" smtClean="0"/>
              <a:t>‹#›</a:t>
            </a:fld>
            <a:endParaRPr lang="ru-RU"/>
          </a:p>
        </p:txBody>
      </p:sp>
      <p:cxnSp>
        <p:nvCxnSpPr>
          <p:cNvPr id="16" name="Straight Connector 15"/>
          <p:cNvCxnSpPr/>
          <p:nvPr/>
        </p:nvCxnSpPr>
        <p:spPr>
          <a:xfrm>
            <a:off x="1278466" y="2912533"/>
            <a:ext cx="233359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56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76865" y="1883832"/>
            <a:ext cx="3632202" cy="1371600"/>
          </a:xfrm>
        </p:spPr>
        <p:txBody>
          <a:bodyPr anchor="b">
            <a:normAutofit/>
          </a:bodyPr>
          <a:lstStyle>
            <a:lvl1pPr algn="ctr">
              <a:defRPr sz="2400" b="0"/>
            </a:lvl1pPr>
          </a:lstStyle>
          <a:p>
            <a:r>
              <a:rPr lang="ru-RU" smtClean="0"/>
              <a:t>Образец заголовка</a:t>
            </a:r>
            <a:endParaRPr lang="en-US" dirty="0"/>
          </a:p>
        </p:txBody>
      </p:sp>
      <p:sp>
        <p:nvSpPr>
          <p:cNvPr id="17" name="Picture Placeholder 2"/>
          <p:cNvSpPr>
            <a:spLocks noGrp="1" noChangeAspect="1"/>
          </p:cNvSpPr>
          <p:nvPr>
            <p:ph type="pic" idx="1"/>
          </p:nvPr>
        </p:nvSpPr>
        <p:spPr>
          <a:xfrm>
            <a:off x="5183069" y="1032933"/>
            <a:ext cx="2929463" cy="479213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1176865" y="3255432"/>
            <a:ext cx="3632201" cy="182880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8530C89-7505-44F7-843E-324FE5C1C504}" type="datetimeFigureOut">
              <a:rPr lang="ru-RU" smtClean="0"/>
              <a:t>15.02.2021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AA68009-965F-45C6-A9D6-5AD4814534A3}" type="slidenum">
              <a:rPr lang="ru-RU" smtClean="0"/>
              <a:t>‹#›</a:t>
            </a:fld>
            <a:endParaRPr lang="ru-RU"/>
          </a:p>
        </p:txBody>
      </p:sp>
    </p:spTree>
    <p:extLst>
      <p:ext uri="{BB962C8B-B14F-4D97-AF65-F5344CB8AC3E}">
        <p14:creationId xmlns:p14="http://schemas.microsoft.com/office/powerpoint/2010/main" val="21541846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9152467" cy="6858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1176866" y="915337"/>
            <a:ext cx="6798734" cy="13038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1176865" y="2490135"/>
            <a:ext cx="6798736" cy="3444997"/>
          </a:xfrm>
          <a:prstGeom prst="rect">
            <a:avLst/>
          </a:prstGeom>
        </p:spPr>
        <p:txBody>
          <a:bodyPr vert="horz" lIns="91440" tIns="45720" rIns="91440" bIns="45720" rtlCol="0"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356670" y="5960533"/>
            <a:ext cx="11482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8530C89-7505-44F7-843E-324FE5C1C504}" type="datetimeFigureOut">
              <a:rPr lang="ru-RU" smtClean="0"/>
              <a:t>15.02.2021</a:t>
            </a:fld>
            <a:endParaRPr lang="ru-RU"/>
          </a:p>
        </p:txBody>
      </p:sp>
      <p:sp>
        <p:nvSpPr>
          <p:cNvPr id="5" name="Footer Placeholder 4"/>
          <p:cNvSpPr>
            <a:spLocks noGrp="1"/>
          </p:cNvSpPr>
          <p:nvPr>
            <p:ph type="ftr" sz="quarter" idx="3"/>
          </p:nvPr>
        </p:nvSpPr>
        <p:spPr>
          <a:xfrm>
            <a:off x="1176865" y="5960533"/>
            <a:ext cx="510466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7580091" y="5960533"/>
            <a:ext cx="39551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1AA68009-965F-45C6-A9D6-5AD4814534A3}" type="slidenum">
              <a:rPr lang="ru-RU" smtClean="0"/>
              <a:t>‹#›</a:t>
            </a:fld>
            <a:endParaRPr lang="ru-RU"/>
          </a:p>
        </p:txBody>
      </p:sp>
    </p:spTree>
    <p:extLst>
      <p:ext uri="{BB962C8B-B14F-4D97-AF65-F5344CB8AC3E}">
        <p14:creationId xmlns:p14="http://schemas.microsoft.com/office/powerpoint/2010/main" val="30917178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0" eaLnBrk="1" latinLnBrk="0" hangingPunct="1">
        <a:spcBef>
          <a:spcPct val="0"/>
        </a:spcBef>
        <a:buNone/>
        <a:defRPr sz="4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a:t>«Быт семьи. Старинная посуда»</a:t>
            </a:r>
          </a:p>
        </p:txBody>
      </p:sp>
      <p:sp>
        <p:nvSpPr>
          <p:cNvPr id="3" name="Подзаголовок 2"/>
          <p:cNvSpPr>
            <a:spLocks noGrp="1"/>
          </p:cNvSpPr>
          <p:nvPr>
            <p:ph type="subTitle" idx="1"/>
          </p:nvPr>
        </p:nvSpPr>
        <p:spPr/>
        <p:txBody>
          <a:bodyPr/>
          <a:lstStyle/>
          <a:p>
            <a:r>
              <a:rPr lang="ru-RU" dirty="0" smtClean="0"/>
              <a:t>Старшая группа «Волшебный сад»</a:t>
            </a:r>
          </a:p>
          <a:p>
            <a:r>
              <a:rPr lang="ru-RU" dirty="0" smtClean="0"/>
              <a:t>Подготовила: </a:t>
            </a:r>
            <a:r>
              <a:rPr lang="ru-RU" dirty="0" err="1" smtClean="0"/>
              <a:t>Стручкова</a:t>
            </a:r>
            <a:r>
              <a:rPr lang="ru-RU" dirty="0" smtClean="0"/>
              <a:t> А. А. </a:t>
            </a:r>
            <a:endParaRPr lang="ru-RU" dirty="0"/>
          </a:p>
        </p:txBody>
      </p:sp>
    </p:spTree>
    <p:extLst>
      <p:ext uri="{BB962C8B-B14F-4D97-AF65-F5344CB8AC3E}">
        <p14:creationId xmlns:p14="http://schemas.microsoft.com/office/powerpoint/2010/main" val="3209857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92817" y="725343"/>
            <a:ext cx="4638719" cy="5391993"/>
          </a:xfrm>
        </p:spPr>
        <p:txBody>
          <a:bodyPr>
            <a:normAutofit fontScale="77500" lnSpcReduction="20000"/>
          </a:bodyPr>
          <a:lstStyle/>
          <a:p>
            <a:pPr marL="0" indent="0">
              <a:buNone/>
            </a:pPr>
            <a:r>
              <a:rPr lang="ru-RU" dirty="0"/>
              <a:t>А рядом с чугунком в уже протопленной печи русской можно увидеть крынку, сделанную из глины, обожженной на огне. В ней готовили топлёное молоко. Наливали молоко в глиняные крынки и ставили в истопленную печь на целый день. К вечеру хорошо истомившееся в теплой печи, «упревшее» молочко было готово к употреблении</a:t>
            </a:r>
            <a:r>
              <a:rPr lang="ru-RU" dirty="0" smtClean="0"/>
              <a:t>.</a:t>
            </a:r>
            <a:endParaRPr lang="ru-RU" dirty="0"/>
          </a:p>
          <a:p>
            <a:pPr marL="0" indent="0">
              <a:buNone/>
            </a:pPr>
            <a:r>
              <a:rPr lang="ru-RU" dirty="0"/>
              <a:t>А утром молоко из крынки,</a:t>
            </a:r>
          </a:p>
          <a:p>
            <a:pPr marL="0" indent="0">
              <a:buNone/>
            </a:pPr>
            <a:r>
              <a:rPr lang="ru-RU" dirty="0"/>
              <a:t>Встречала дружная семья.</a:t>
            </a:r>
          </a:p>
          <a:p>
            <a:pPr marL="0" indent="0">
              <a:buNone/>
            </a:pPr>
            <a:r>
              <a:rPr lang="ru-RU" dirty="0"/>
              <a:t>И треть стакана были сливки,</a:t>
            </a:r>
          </a:p>
          <a:p>
            <a:pPr marL="0" indent="0">
              <a:buNone/>
            </a:pPr>
            <a:r>
              <a:rPr lang="ru-RU" dirty="0"/>
              <a:t>Хоть ложку ставь на те края</a:t>
            </a:r>
            <a:r>
              <a:rPr lang="ru-RU" dirty="0" smtClean="0"/>
              <a:t>.</a:t>
            </a:r>
            <a:endParaRPr lang="ru-RU" dirty="0"/>
          </a:p>
          <a:p>
            <a:pPr marL="0" indent="0">
              <a:buNone/>
            </a:pPr>
            <a:r>
              <a:rPr lang="ru-RU" dirty="0"/>
              <a:t>В крынках а так же в глиняных горшках из обожженной глины не кисло молоко, не заводились жучки. Горшки могли быть разных размеров: от маленького горшочка на несколько ложек, до огромного горшка, вмещавшего до 2-3-х ведер воды.</a:t>
            </a:r>
          </a:p>
        </p:txBody>
      </p:sp>
      <p:pic>
        <p:nvPicPr>
          <p:cNvPr id="4" name="Рисунок 3"/>
          <p:cNvPicPr>
            <a:picLocks noChangeAspect="1"/>
          </p:cNvPicPr>
          <p:nvPr/>
        </p:nvPicPr>
        <p:blipFill>
          <a:blip r:embed="rId2"/>
          <a:stretch>
            <a:fillRect/>
          </a:stretch>
        </p:blipFill>
        <p:spPr>
          <a:xfrm>
            <a:off x="5285232" y="2121408"/>
            <a:ext cx="3502152" cy="3502152"/>
          </a:xfrm>
          <a:prstGeom prst="rect">
            <a:avLst/>
          </a:prstGeom>
          <a:ln>
            <a:noFill/>
          </a:ln>
          <a:effectLst>
            <a:softEdge rad="112500"/>
          </a:effectLst>
        </p:spPr>
      </p:pic>
    </p:spTree>
    <p:extLst>
      <p:ext uri="{BB962C8B-B14F-4D97-AF65-F5344CB8AC3E}">
        <p14:creationId xmlns:p14="http://schemas.microsoft.com/office/powerpoint/2010/main" val="37921496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039705" y="768097"/>
            <a:ext cx="3399368" cy="5203612"/>
          </a:xfrm>
        </p:spPr>
        <p:txBody>
          <a:bodyPr>
            <a:normAutofit fontScale="92500" lnSpcReduction="20000"/>
          </a:bodyPr>
          <a:lstStyle/>
          <a:p>
            <a:pPr marL="0" indent="0">
              <a:buNone/>
            </a:pPr>
            <a:r>
              <a:rPr lang="ru-RU" dirty="0"/>
              <a:t>Не было в избе водопровода и воду носили в деревянных </a:t>
            </a:r>
            <a:r>
              <a:rPr lang="ru-RU" dirty="0" smtClean="0"/>
              <a:t>ведрах</a:t>
            </a:r>
            <a:endParaRPr lang="ru-RU" dirty="0"/>
          </a:p>
          <a:p>
            <a:pPr marL="0" indent="0">
              <a:buNone/>
            </a:pPr>
            <a:r>
              <a:rPr lang="ru-RU" i="1" dirty="0"/>
              <a:t>За водой идут - Песни звонкие поют</a:t>
            </a:r>
            <a:r>
              <a:rPr lang="ru-RU" i="1" dirty="0" smtClean="0"/>
              <a:t>.</a:t>
            </a:r>
            <a:endParaRPr lang="ru-RU" i="1" dirty="0"/>
          </a:p>
          <a:p>
            <a:pPr marL="0" indent="0">
              <a:buNone/>
            </a:pPr>
            <a:r>
              <a:rPr lang="ru-RU" i="1" dirty="0"/>
              <a:t>А обратно идут - Слёзы </a:t>
            </a:r>
            <a:r>
              <a:rPr lang="ru-RU" i="1" dirty="0" smtClean="0"/>
              <a:t>льют</a:t>
            </a:r>
            <a:endParaRPr lang="ru-RU" i="1" dirty="0"/>
          </a:p>
          <a:p>
            <a:pPr marL="0" indent="0">
              <a:buNone/>
            </a:pPr>
            <a:r>
              <a:rPr lang="ru-RU" b="1" dirty="0"/>
              <a:t>И помогало хозяйке – коромысло, с ним нести воду было сподручнее и </a:t>
            </a:r>
            <a:r>
              <a:rPr lang="ru-RU" b="1" dirty="0" smtClean="0"/>
              <a:t>легче</a:t>
            </a:r>
            <a:endParaRPr lang="ru-RU" b="1" dirty="0"/>
          </a:p>
          <a:p>
            <a:pPr marL="0" indent="0">
              <a:buNone/>
            </a:pPr>
            <a:r>
              <a:rPr lang="ru-RU" dirty="0"/>
              <a:t>Хозяйка носила воду с утра,</a:t>
            </a:r>
          </a:p>
          <a:p>
            <a:pPr marL="0" indent="0">
              <a:buNone/>
            </a:pPr>
            <a:r>
              <a:rPr lang="ru-RU" dirty="0"/>
              <a:t>Каждый раз по два ведра,</a:t>
            </a:r>
          </a:p>
          <a:p>
            <a:pPr marL="0" indent="0">
              <a:buNone/>
            </a:pPr>
            <a:r>
              <a:rPr lang="ru-RU" dirty="0"/>
              <a:t>На плечах дугой повисло.</a:t>
            </a:r>
          </a:p>
          <a:p>
            <a:pPr marL="0" indent="0">
              <a:buNone/>
            </a:pPr>
            <a:r>
              <a:rPr lang="ru-RU" dirty="0"/>
              <a:t>Держит ведра...(коромысло)</a:t>
            </a:r>
          </a:p>
        </p:txBody>
      </p:sp>
      <p:pic>
        <p:nvPicPr>
          <p:cNvPr id="4" name="Рисунок 3"/>
          <p:cNvPicPr>
            <a:picLocks noChangeAspect="1"/>
          </p:cNvPicPr>
          <p:nvPr/>
        </p:nvPicPr>
        <p:blipFill rotWithShape="1">
          <a:blip r:embed="rId2"/>
          <a:srcRect l="150" t="10350" r="-150" b="8049"/>
          <a:stretch/>
        </p:blipFill>
        <p:spPr>
          <a:xfrm>
            <a:off x="4439073" y="1804335"/>
            <a:ext cx="4218432" cy="3442297"/>
          </a:xfrm>
          <a:prstGeom prst="rect">
            <a:avLst/>
          </a:prstGeom>
          <a:ln>
            <a:noFill/>
          </a:ln>
          <a:effectLst>
            <a:softEdge rad="112500"/>
          </a:effectLst>
        </p:spPr>
      </p:pic>
    </p:spTree>
    <p:extLst>
      <p:ext uri="{BB962C8B-B14F-4D97-AF65-F5344CB8AC3E}">
        <p14:creationId xmlns:p14="http://schemas.microsoft.com/office/powerpoint/2010/main" val="42273233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176865" y="3392424"/>
            <a:ext cx="6798736" cy="2542708"/>
          </a:xfrm>
        </p:spPr>
        <p:txBody>
          <a:bodyPr>
            <a:normAutofit/>
          </a:bodyPr>
          <a:lstStyle/>
          <a:p>
            <a:pPr marL="0" indent="0">
              <a:buNone/>
            </a:pPr>
            <a:r>
              <a:rPr lang="ru-RU" dirty="0"/>
              <a:t>Раньше, как таз деревянный</a:t>
            </a:r>
            <a:r>
              <a:rPr lang="ru-RU" dirty="0" smtClean="0"/>
              <a:t>,</a:t>
            </a:r>
            <a:endParaRPr lang="ru-RU" dirty="0"/>
          </a:p>
          <a:p>
            <a:pPr marL="0" indent="0">
              <a:buNone/>
            </a:pPr>
            <a:r>
              <a:rPr lang="ru-RU" dirty="0"/>
              <a:t>Служил людям постоянно</a:t>
            </a:r>
            <a:r>
              <a:rPr lang="ru-RU" dirty="0" smtClean="0"/>
              <a:t>,</a:t>
            </a:r>
            <a:endParaRPr lang="ru-RU" dirty="0"/>
          </a:p>
          <a:p>
            <a:pPr marL="0" indent="0">
              <a:buNone/>
            </a:pPr>
            <a:r>
              <a:rPr lang="ru-RU" dirty="0"/>
              <a:t>Были ручки для </a:t>
            </a:r>
            <a:r>
              <a:rPr lang="ru-RU" dirty="0" smtClean="0"/>
              <a:t>захвата</a:t>
            </a:r>
            <a:endParaRPr lang="ru-RU" dirty="0"/>
          </a:p>
          <a:p>
            <a:pPr marL="0" indent="0">
              <a:buNone/>
            </a:pPr>
            <a:r>
              <a:rPr lang="ru-RU" dirty="0"/>
              <a:t>У старинного…(ушата</a:t>
            </a:r>
            <a:r>
              <a:rPr lang="ru-RU" dirty="0" smtClean="0"/>
              <a:t>)</a:t>
            </a:r>
            <a:endParaRPr lang="ru-RU" dirty="0"/>
          </a:p>
          <a:p>
            <a:pPr marL="0" indent="0">
              <a:buNone/>
            </a:pPr>
            <a:r>
              <a:rPr lang="ru-RU" b="1" dirty="0"/>
              <a:t>В нем хозяйка мыла посуду, урожай с огорода…</a:t>
            </a:r>
          </a:p>
        </p:txBody>
      </p:sp>
      <p:pic>
        <p:nvPicPr>
          <p:cNvPr id="4" name="Рисунок 3"/>
          <p:cNvPicPr>
            <a:picLocks noChangeAspect="1"/>
          </p:cNvPicPr>
          <p:nvPr/>
        </p:nvPicPr>
        <p:blipFill>
          <a:blip r:embed="rId2"/>
          <a:stretch>
            <a:fillRect/>
          </a:stretch>
        </p:blipFill>
        <p:spPr>
          <a:xfrm>
            <a:off x="749534" y="-7429"/>
            <a:ext cx="4256467" cy="3399853"/>
          </a:xfrm>
          <a:prstGeom prst="rect">
            <a:avLst/>
          </a:prstGeom>
          <a:ln>
            <a:noFill/>
          </a:ln>
          <a:effectLst>
            <a:softEdge rad="112500"/>
          </a:effectLst>
        </p:spPr>
      </p:pic>
      <p:pic>
        <p:nvPicPr>
          <p:cNvPr id="5" name="Рисунок 4"/>
          <p:cNvPicPr>
            <a:picLocks noChangeAspect="1"/>
          </p:cNvPicPr>
          <p:nvPr/>
        </p:nvPicPr>
        <p:blipFill rotWithShape="1">
          <a:blip r:embed="rId3"/>
          <a:srcRect l="25300" t="25467" r="31100" b="13734"/>
          <a:stretch/>
        </p:blipFill>
        <p:spPr>
          <a:xfrm>
            <a:off x="4906236" y="192024"/>
            <a:ext cx="3698267" cy="3867912"/>
          </a:xfrm>
          <a:prstGeom prst="rect">
            <a:avLst/>
          </a:prstGeom>
          <a:ln>
            <a:noFill/>
          </a:ln>
          <a:effectLst>
            <a:softEdge rad="112500"/>
          </a:effectLst>
        </p:spPr>
      </p:pic>
    </p:spTree>
    <p:extLst>
      <p:ext uri="{BB962C8B-B14F-4D97-AF65-F5344CB8AC3E}">
        <p14:creationId xmlns:p14="http://schemas.microsoft.com/office/powerpoint/2010/main" val="87565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176865" y="2316399"/>
            <a:ext cx="6798736" cy="3444997"/>
          </a:xfrm>
        </p:spPr>
        <p:txBody>
          <a:bodyPr>
            <a:noAutofit/>
          </a:bodyPr>
          <a:lstStyle/>
          <a:p>
            <a:pPr marL="0" indent="0">
              <a:buNone/>
            </a:pPr>
            <a:r>
              <a:rPr lang="ru-RU" sz="1600" dirty="0">
                <a:latin typeface="Times New Roman" panose="02020603050405020304" pitchFamily="18" charset="0"/>
                <a:cs typeface="Times New Roman" panose="02020603050405020304" pitchFamily="18" charset="0"/>
              </a:rPr>
              <a:t>“Солнышко покажись!</a:t>
            </a:r>
          </a:p>
          <a:p>
            <a:pPr marL="0" indent="0">
              <a:buNone/>
            </a:pPr>
            <a:r>
              <a:rPr lang="ru-RU" sz="1600" dirty="0">
                <a:latin typeface="Times New Roman" panose="02020603050405020304" pitchFamily="18" charset="0"/>
                <a:cs typeface="Times New Roman" panose="02020603050405020304" pitchFamily="18" charset="0"/>
              </a:rPr>
              <a:t>Красное снарядись!</a:t>
            </a:r>
          </a:p>
          <a:p>
            <a:pPr marL="0" indent="0">
              <a:buNone/>
            </a:pPr>
            <a:r>
              <a:rPr lang="ru-RU" sz="1600" dirty="0">
                <a:latin typeface="Times New Roman" panose="02020603050405020304" pitchFamily="18" charset="0"/>
                <a:cs typeface="Times New Roman" panose="02020603050405020304" pitchFamily="18" charset="0"/>
              </a:rPr>
              <a:t>Чтобы год от года</a:t>
            </a:r>
          </a:p>
          <a:p>
            <a:pPr marL="0" indent="0">
              <a:buNone/>
            </a:pPr>
            <a:r>
              <a:rPr lang="ru-RU" sz="1600" dirty="0">
                <a:latin typeface="Times New Roman" panose="02020603050405020304" pitchFamily="18" charset="0"/>
                <a:cs typeface="Times New Roman" panose="02020603050405020304" pitchFamily="18" charset="0"/>
              </a:rPr>
              <a:t>Давала нам погода:</a:t>
            </a:r>
          </a:p>
          <a:p>
            <a:pPr marL="0" indent="0">
              <a:buNone/>
            </a:pPr>
            <a:r>
              <a:rPr lang="ru-RU" sz="1600" dirty="0">
                <a:latin typeface="Times New Roman" panose="02020603050405020304" pitchFamily="18" charset="0"/>
                <a:cs typeface="Times New Roman" panose="02020603050405020304" pitchFamily="18" charset="0"/>
              </a:rPr>
              <a:t>Теплое </a:t>
            </a:r>
            <a:r>
              <a:rPr lang="ru-RU" sz="1600" dirty="0" err="1">
                <a:latin typeface="Times New Roman" panose="02020603050405020304" pitchFamily="18" charset="0"/>
                <a:cs typeface="Times New Roman" panose="02020603050405020304" pitchFamily="18" charset="0"/>
              </a:rPr>
              <a:t>летечко</a:t>
            </a:r>
            <a:r>
              <a:rPr lang="ru-RU" sz="1600" dirty="0">
                <a:latin typeface="Times New Roman" panose="02020603050405020304" pitchFamily="18" charset="0"/>
                <a:cs typeface="Times New Roman" panose="02020603050405020304" pitchFamily="18" charset="0"/>
              </a:rPr>
              <a:t>, грибы в </a:t>
            </a:r>
            <a:r>
              <a:rPr lang="ru-RU" sz="1600" dirty="0" err="1">
                <a:latin typeface="Times New Roman" panose="02020603050405020304" pitchFamily="18" charset="0"/>
                <a:cs typeface="Times New Roman" panose="02020603050405020304" pitchFamily="18" charset="0"/>
              </a:rPr>
              <a:t>берестечко</a:t>
            </a:r>
            <a:r>
              <a:rPr lang="ru-RU" sz="1600" dirty="0">
                <a:latin typeface="Times New Roman" panose="02020603050405020304" pitchFamily="18" charset="0"/>
                <a:cs typeface="Times New Roman" panose="02020603050405020304" pitchFamily="18" charset="0"/>
              </a:rPr>
              <a:t>,</a:t>
            </a:r>
          </a:p>
          <a:p>
            <a:pPr marL="0" indent="0">
              <a:buNone/>
            </a:pPr>
            <a:r>
              <a:rPr lang="ru-RU" sz="1600" dirty="0">
                <a:latin typeface="Times New Roman" panose="02020603050405020304" pitchFamily="18" charset="0"/>
                <a:cs typeface="Times New Roman" panose="02020603050405020304" pitchFamily="18" charset="0"/>
              </a:rPr>
              <a:t>Ягоды в лукошко, зеленого горошка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Здесь же стояли разного размера туеса, корзины и лукошки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Берестяные туеса изготавливали из коры берёзы–бересты. А корзины плели не только из лозы как сейчас это делают, а из лыка, как наше лукошко. Лыко – нижняя часть коры дерева, </a:t>
            </a:r>
            <a:r>
              <a:rPr lang="ru-RU" sz="1600" dirty="0" err="1">
                <a:latin typeface="Times New Roman" panose="02020603050405020304" pitchFamily="18" charset="0"/>
                <a:cs typeface="Times New Roman" panose="02020603050405020304" pitchFamily="18" charset="0"/>
              </a:rPr>
              <a:t>подкорный</a:t>
            </a:r>
            <a:r>
              <a:rPr lang="ru-RU" sz="1600" dirty="0">
                <a:latin typeface="Times New Roman" panose="02020603050405020304" pitchFamily="18" charset="0"/>
                <a:cs typeface="Times New Roman" panose="02020603050405020304" pitchFamily="18" charset="0"/>
              </a:rPr>
              <a:t> слой</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С этими предметами ходили в лес за ягодами, грибами и, просушив собранное, хранили в них.</a:t>
            </a:r>
          </a:p>
        </p:txBody>
      </p:sp>
      <p:pic>
        <p:nvPicPr>
          <p:cNvPr id="4" name="Рисунок 3"/>
          <p:cNvPicPr>
            <a:picLocks noChangeAspect="1"/>
          </p:cNvPicPr>
          <p:nvPr/>
        </p:nvPicPr>
        <p:blipFill>
          <a:blip r:embed="rId2"/>
          <a:stretch>
            <a:fillRect/>
          </a:stretch>
        </p:blipFill>
        <p:spPr>
          <a:xfrm>
            <a:off x="3465576" y="521849"/>
            <a:ext cx="5124091" cy="3394710"/>
          </a:xfrm>
          <a:prstGeom prst="rect">
            <a:avLst/>
          </a:prstGeom>
          <a:ln>
            <a:noFill/>
          </a:ln>
          <a:effectLst>
            <a:softEdge rad="112500"/>
          </a:effectLst>
        </p:spPr>
      </p:pic>
      <p:pic>
        <p:nvPicPr>
          <p:cNvPr id="7" name="Рисунок 6"/>
          <p:cNvPicPr>
            <a:picLocks noChangeAspect="1"/>
          </p:cNvPicPr>
          <p:nvPr/>
        </p:nvPicPr>
        <p:blipFill>
          <a:blip r:embed="rId3"/>
          <a:stretch>
            <a:fillRect/>
          </a:stretch>
        </p:blipFill>
        <p:spPr>
          <a:xfrm>
            <a:off x="1399292" y="152920"/>
            <a:ext cx="2066284" cy="2066284"/>
          </a:xfrm>
          <a:prstGeom prst="rect">
            <a:avLst/>
          </a:prstGeom>
          <a:ln>
            <a:noFill/>
          </a:ln>
          <a:effectLst>
            <a:softEdge rad="112500"/>
          </a:effectLst>
        </p:spPr>
      </p:pic>
    </p:spTree>
    <p:extLst>
      <p:ext uri="{BB962C8B-B14F-4D97-AF65-F5344CB8AC3E}">
        <p14:creationId xmlns:p14="http://schemas.microsoft.com/office/powerpoint/2010/main" val="4993905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59536" y="3660567"/>
            <a:ext cx="7653527" cy="2685369"/>
          </a:xfrm>
        </p:spPr>
        <p:txBody>
          <a:bodyPr>
            <a:normAutofit lnSpcReduction="10000"/>
          </a:bodyPr>
          <a:lstStyle/>
          <a:p>
            <a:pPr marL="0" indent="0">
              <a:buNone/>
            </a:pPr>
            <a:r>
              <a:rPr lang="ru-RU" dirty="0"/>
              <a:t>Рядом с печью на лавке стоял и самовар. Когда закипит чай, его переносили на стол и угощались ароматным травяным чаем с баранками</a:t>
            </a:r>
            <a:r>
              <a:rPr lang="ru-RU" dirty="0" smtClean="0"/>
              <a:t>.</a:t>
            </a:r>
            <a:endParaRPr lang="ru-RU" dirty="0"/>
          </a:p>
          <a:p>
            <a:pPr marL="0" indent="0">
              <a:buNone/>
            </a:pPr>
            <a:r>
              <a:rPr lang="ru-RU" dirty="0"/>
              <a:t>Настоящие самовары, которыми пользовались наши прабабушки, нагревали воду с помощью щепок и еловых шишек, которые горели внутри самовара в жаровой трубе при этом и нагревали воду до кипения.</a:t>
            </a:r>
          </a:p>
        </p:txBody>
      </p:sp>
      <p:pic>
        <p:nvPicPr>
          <p:cNvPr id="4" name="Рисунок 3"/>
          <p:cNvPicPr>
            <a:picLocks noChangeAspect="1"/>
          </p:cNvPicPr>
          <p:nvPr/>
        </p:nvPicPr>
        <p:blipFill>
          <a:blip r:embed="rId2"/>
          <a:stretch>
            <a:fillRect/>
          </a:stretch>
        </p:blipFill>
        <p:spPr>
          <a:xfrm>
            <a:off x="859536" y="612567"/>
            <a:ext cx="4572000" cy="3048000"/>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5431536" y="542544"/>
            <a:ext cx="2152650" cy="3048000"/>
          </a:xfrm>
          <a:prstGeom prst="rect">
            <a:avLst/>
          </a:prstGeom>
          <a:ln>
            <a:noFill/>
          </a:ln>
          <a:effectLst>
            <a:softEdge rad="112500"/>
          </a:effectLst>
        </p:spPr>
      </p:pic>
    </p:spTree>
    <p:extLst>
      <p:ext uri="{BB962C8B-B14F-4D97-AF65-F5344CB8AC3E}">
        <p14:creationId xmlns:p14="http://schemas.microsoft.com/office/powerpoint/2010/main" val="4051638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smtClean="0"/>
              <a:t>Физкультминутка</a:t>
            </a:r>
            <a:r>
              <a:rPr lang="ru-RU" dirty="0"/>
              <a:t>:</a:t>
            </a:r>
            <a:br>
              <a:rPr lang="ru-RU" dirty="0"/>
            </a:br>
            <a:endParaRPr lang="ru-RU" dirty="0"/>
          </a:p>
        </p:txBody>
      </p:sp>
      <p:sp>
        <p:nvSpPr>
          <p:cNvPr id="3" name="Объект 2"/>
          <p:cNvSpPr>
            <a:spLocks noGrp="1"/>
          </p:cNvSpPr>
          <p:nvPr>
            <p:ph idx="1"/>
          </p:nvPr>
        </p:nvSpPr>
        <p:spPr>
          <a:xfrm>
            <a:off x="1176864" y="2325543"/>
            <a:ext cx="6798736" cy="3444997"/>
          </a:xfrm>
        </p:spPr>
        <p:txBody>
          <a:bodyPr>
            <a:noAutofit/>
          </a:bodyPr>
          <a:lstStyle/>
          <a:p>
            <a:pPr marL="0" indent="0">
              <a:buNone/>
            </a:pPr>
            <a:r>
              <a:rPr lang="ru-RU" sz="1600" dirty="0" smtClean="0">
                <a:latin typeface="Times New Roman" panose="02020603050405020304" pitchFamily="18" charset="0"/>
                <a:cs typeface="Times New Roman" panose="02020603050405020304" pitchFamily="18" charset="0"/>
              </a:rPr>
              <a:t>Само </a:t>
            </a:r>
            <a:r>
              <a:rPr lang="ru-RU" sz="1600" dirty="0">
                <a:latin typeface="Times New Roman" panose="02020603050405020304" pitchFamily="18" charset="0"/>
                <a:cs typeface="Times New Roman" panose="02020603050405020304" pitchFamily="18" charset="0"/>
              </a:rPr>
              <a:t>– само – самовар, на столе красуется    </a:t>
            </a:r>
          </a:p>
          <a:p>
            <a:pPr marL="0" indent="0">
              <a:buNone/>
            </a:pPr>
            <a:r>
              <a:rPr lang="ru-RU" sz="1600" dirty="0">
                <a:latin typeface="Times New Roman" panose="02020603050405020304" pitchFamily="18" charset="0"/>
                <a:cs typeface="Times New Roman" panose="02020603050405020304" pitchFamily="18" charset="0"/>
              </a:rPr>
              <a:t>Дышит так, что виден пар - дед им всё любуется. (руки на пояс, повороты</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Сапогом его качай, ох, как разгорается</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Само – </a:t>
            </a:r>
            <a:r>
              <a:rPr lang="ru-RU" sz="1600" dirty="0" err="1">
                <a:latin typeface="Times New Roman" panose="02020603050405020304" pitchFamily="18" charset="0"/>
                <a:cs typeface="Times New Roman" panose="02020603050405020304" pitchFamily="18" charset="0"/>
              </a:rPr>
              <a:t>самоварит</a:t>
            </a:r>
            <a:r>
              <a:rPr lang="ru-RU" sz="1600" dirty="0">
                <a:latin typeface="Times New Roman" panose="02020603050405020304" pitchFamily="18" charset="0"/>
                <a:cs typeface="Times New Roman" panose="02020603050405020304" pitchFamily="18" charset="0"/>
              </a:rPr>
              <a:t> чай, жаром обливается. (приседание</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Пых – пыхтит как паровоз, ждём мы с нетерпением. (вдох, выдох</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Сушки дед вчера принёс – С чаем – наслаждение! ( показать сушки</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Чашки ставим, блюдца тоже,  чай душистый в них налит. (чашка кулак, блюдце ладошка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В самоваре все похожи – В отраженье дед глядит. (смотрим друг на друга</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Взяли в руки все по блюдцу, только надо остудить. (показали ладонь</a:t>
            </a:r>
            <a:r>
              <a:rPr lang="ru-RU" sz="1600" dirty="0" smtClean="0">
                <a:latin typeface="Times New Roman" panose="02020603050405020304" pitchFamily="18" charset="0"/>
                <a:cs typeface="Times New Roman" panose="02020603050405020304" pitchFamily="18" charset="0"/>
              </a:rPr>
              <a:t>)</a:t>
            </a:r>
            <a:endParaRPr lang="ru-RU" sz="1600" dirty="0">
              <a:latin typeface="Times New Roman" panose="02020603050405020304" pitchFamily="18" charset="0"/>
              <a:cs typeface="Times New Roman" panose="02020603050405020304" pitchFamily="18" charset="0"/>
            </a:endParaRPr>
          </a:p>
          <a:p>
            <a:pPr marL="0" indent="0">
              <a:buNone/>
            </a:pPr>
            <a:r>
              <a:rPr lang="ru-RU" sz="1600" dirty="0">
                <a:latin typeface="Times New Roman" panose="02020603050405020304" pitchFamily="18" charset="0"/>
                <a:cs typeface="Times New Roman" panose="02020603050405020304" pitchFamily="18" charset="0"/>
              </a:rPr>
              <a:t>Ах! Из самовара сладко,  чай с баранками нам пить. ( подули на ладонь)</a:t>
            </a:r>
          </a:p>
        </p:txBody>
      </p:sp>
    </p:spTree>
    <p:extLst>
      <p:ext uri="{BB962C8B-B14F-4D97-AF65-F5344CB8AC3E}">
        <p14:creationId xmlns:p14="http://schemas.microsoft.com/office/powerpoint/2010/main" val="161519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6" y="567865"/>
            <a:ext cx="6798735" cy="456263"/>
          </a:xfrm>
        </p:spPr>
        <p:txBody>
          <a:bodyPr>
            <a:normAutofit fontScale="90000"/>
          </a:bodyPr>
          <a:lstStyle/>
          <a:p>
            <a:r>
              <a:rPr lang="ru-RU" dirty="0" smtClean="0"/>
              <a:t>Практическая работа</a:t>
            </a:r>
            <a:endParaRPr lang="ru-RU" dirty="0"/>
          </a:p>
        </p:txBody>
      </p:sp>
      <p:sp>
        <p:nvSpPr>
          <p:cNvPr id="3" name="Объект 2"/>
          <p:cNvSpPr>
            <a:spLocks noGrp="1"/>
          </p:cNvSpPr>
          <p:nvPr>
            <p:ph idx="1"/>
          </p:nvPr>
        </p:nvSpPr>
        <p:spPr>
          <a:xfrm>
            <a:off x="648885" y="1024128"/>
            <a:ext cx="7854695" cy="1369345"/>
          </a:xfrm>
        </p:spPr>
        <p:txBody>
          <a:bodyPr>
            <a:normAutofit fontScale="47500" lnSpcReduction="20000"/>
          </a:bodyPr>
          <a:lstStyle/>
          <a:p>
            <a:r>
              <a:rPr lang="ru-RU" sz="3400" dirty="0"/>
              <a:t>Практическая работа с </a:t>
            </a:r>
            <a:r>
              <a:rPr lang="ru-RU" sz="3400" dirty="0" smtClean="0"/>
              <a:t>пластилином. Детям </a:t>
            </a:r>
            <a:r>
              <a:rPr lang="ru-RU" sz="3400" dirty="0"/>
              <a:t>предлагается слепить старинную посуду, похожую на ту, которая была в старину в </a:t>
            </a:r>
            <a:r>
              <a:rPr lang="ru-RU" sz="3400" dirty="0" smtClean="0"/>
              <a:t>семьях. Плоскостная (</a:t>
            </a:r>
            <a:r>
              <a:rPr lang="ru-RU" sz="3400" dirty="0" err="1" smtClean="0"/>
              <a:t>т.е</a:t>
            </a:r>
            <a:r>
              <a:rPr lang="ru-RU" sz="3400" dirty="0" smtClean="0"/>
              <a:t> на плоскости или объемная)</a:t>
            </a:r>
          </a:p>
          <a:p>
            <a:pPr marL="0" indent="0">
              <a:buNone/>
            </a:pPr>
            <a:r>
              <a:rPr lang="ru-RU" sz="3400" dirty="0" smtClean="0"/>
              <a:t>Это может быть деревянная, глиняная или железная посуда (на выбор ребенка), цвета и украшения на выбор ребенка. </a:t>
            </a:r>
          </a:p>
          <a:p>
            <a:pPr marL="0" indent="0">
              <a:buNone/>
            </a:pPr>
            <a:endParaRPr lang="ru-RU" sz="2600" dirty="0" smtClean="0"/>
          </a:p>
          <a:p>
            <a:pPr marL="0" indent="0">
              <a:buNone/>
            </a:pPr>
            <a:endParaRPr lang="ru-RU" dirty="0"/>
          </a:p>
        </p:txBody>
      </p:sp>
      <p:sp>
        <p:nvSpPr>
          <p:cNvPr id="4" name="TextBox 3"/>
          <p:cNvSpPr txBox="1"/>
          <p:nvPr/>
        </p:nvSpPr>
        <p:spPr>
          <a:xfrm>
            <a:off x="886968" y="2418651"/>
            <a:ext cx="1742785" cy="369332"/>
          </a:xfrm>
          <a:prstGeom prst="rect">
            <a:avLst/>
          </a:prstGeom>
          <a:noFill/>
        </p:spPr>
        <p:txBody>
          <a:bodyPr wrap="none" rtlCol="0">
            <a:spAutoFit/>
          </a:bodyPr>
          <a:lstStyle/>
          <a:p>
            <a:r>
              <a:rPr lang="ru-RU" dirty="0" smtClean="0"/>
              <a:t>Примеры работ:</a:t>
            </a:r>
            <a:endParaRPr lang="ru-RU" dirty="0"/>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885" y="2787983"/>
            <a:ext cx="3873621" cy="3873621"/>
          </a:xfrm>
          <a:prstGeom prst="rect">
            <a:avLst/>
          </a:prstGeom>
          <a:ln>
            <a:noFill/>
          </a:ln>
          <a:effectLst>
            <a:softEdge rad="112500"/>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6416" y="2164873"/>
            <a:ext cx="4017164" cy="4558484"/>
          </a:xfrm>
          <a:prstGeom prst="rect">
            <a:avLst/>
          </a:prstGeom>
          <a:ln>
            <a:noFill/>
          </a:ln>
          <a:effectLst>
            <a:softEdge rad="112500"/>
          </a:effectLst>
        </p:spPr>
      </p:pic>
    </p:spTree>
    <p:extLst>
      <p:ext uri="{BB962C8B-B14F-4D97-AF65-F5344CB8AC3E}">
        <p14:creationId xmlns:p14="http://schemas.microsoft.com/office/powerpoint/2010/main" val="4008187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870" y="524828"/>
            <a:ext cx="6658726" cy="6159322"/>
          </a:xfrm>
          <a:prstGeom prst="rect">
            <a:avLst/>
          </a:prstGeom>
          <a:ln>
            <a:noFill/>
          </a:ln>
          <a:effectLst>
            <a:softEdge rad="112500"/>
          </a:effectLst>
        </p:spPr>
      </p:pic>
    </p:spTree>
    <p:extLst>
      <p:ext uri="{BB962C8B-B14F-4D97-AF65-F5344CB8AC3E}">
        <p14:creationId xmlns:p14="http://schemas.microsoft.com/office/powerpoint/2010/main" val="27436797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800" dirty="0" smtClean="0"/>
              <a:t>Цель: </a:t>
            </a:r>
            <a:r>
              <a:rPr lang="ru-RU" sz="2800" dirty="0"/>
              <a:t>расширять знания о </a:t>
            </a:r>
            <a:r>
              <a:rPr lang="ru-RU" sz="2800" b="1" dirty="0"/>
              <a:t>старинной посуде</a:t>
            </a:r>
            <a:r>
              <a:rPr lang="ru-RU" sz="2800" dirty="0"/>
              <a:t>, названии материалов, из которых она сделана </a:t>
            </a:r>
            <a:r>
              <a:rPr lang="ru-RU" sz="2800" i="1" dirty="0"/>
              <a:t>(дерево, глина, железо)</a:t>
            </a:r>
            <a:endParaRPr lang="ru-RU" sz="2800" dirty="0"/>
          </a:p>
        </p:txBody>
      </p:sp>
      <p:sp>
        <p:nvSpPr>
          <p:cNvPr id="3" name="Объект 2"/>
          <p:cNvSpPr>
            <a:spLocks noGrp="1"/>
          </p:cNvSpPr>
          <p:nvPr>
            <p:ph idx="1"/>
          </p:nvPr>
        </p:nvSpPr>
        <p:spPr/>
        <p:txBody>
          <a:bodyPr numCol="2">
            <a:normAutofit/>
          </a:bodyPr>
          <a:lstStyle/>
          <a:p>
            <a:r>
              <a:rPr lang="ru-RU" dirty="0"/>
              <a:t>Ребята начать наше занятие </a:t>
            </a:r>
            <a:r>
              <a:rPr lang="ru-RU" dirty="0" smtClean="0"/>
              <a:t>предлагаю с загадок. </a:t>
            </a:r>
          </a:p>
          <a:p>
            <a:pPr marL="0" indent="0">
              <a:buNone/>
            </a:pPr>
            <a:r>
              <a:rPr lang="ru-RU" dirty="0">
                <a:solidFill>
                  <a:srgbClr val="00B050"/>
                </a:solidFill>
              </a:rPr>
              <a:t>На столе стою, пыхчу</a:t>
            </a:r>
            <a:r>
              <a:rPr lang="ru-RU" dirty="0" smtClean="0">
                <a:solidFill>
                  <a:srgbClr val="00B050"/>
                </a:solidFill>
              </a:rPr>
              <a:t>,</a:t>
            </a:r>
            <a:endParaRPr lang="ru-RU" dirty="0">
              <a:solidFill>
                <a:srgbClr val="00B050"/>
              </a:solidFill>
            </a:endParaRPr>
          </a:p>
          <a:p>
            <a:pPr marL="0" indent="0">
              <a:buNone/>
            </a:pPr>
            <a:r>
              <a:rPr lang="ru-RU" dirty="0">
                <a:solidFill>
                  <a:srgbClr val="00B050"/>
                </a:solidFill>
              </a:rPr>
              <a:t>Чаем угостить хочу</a:t>
            </a:r>
            <a:r>
              <a:rPr lang="ru-RU" dirty="0" smtClean="0">
                <a:solidFill>
                  <a:srgbClr val="00B050"/>
                </a:solidFill>
              </a:rPr>
              <a:t>.</a:t>
            </a:r>
            <a:endParaRPr lang="ru-RU" dirty="0">
              <a:solidFill>
                <a:srgbClr val="00B050"/>
              </a:solidFill>
            </a:endParaRPr>
          </a:p>
          <a:p>
            <a:pPr marL="0" indent="0">
              <a:buNone/>
            </a:pPr>
            <a:r>
              <a:rPr lang="ru-RU" dirty="0">
                <a:solidFill>
                  <a:srgbClr val="00B050"/>
                </a:solidFill>
              </a:rPr>
              <a:t>Что </a:t>
            </a:r>
            <a:r>
              <a:rPr lang="ru-RU" dirty="0" smtClean="0">
                <a:solidFill>
                  <a:srgbClr val="00B050"/>
                </a:solidFill>
              </a:rPr>
              <a:t>это? </a:t>
            </a:r>
            <a:r>
              <a:rPr lang="ru-RU" sz="1400" dirty="0">
                <a:solidFill>
                  <a:srgbClr val="00B050"/>
                </a:solidFill>
              </a:rPr>
              <a:t>(Чайник</a:t>
            </a:r>
            <a:r>
              <a:rPr lang="ru-RU" sz="1400" dirty="0" smtClean="0">
                <a:solidFill>
                  <a:srgbClr val="00B050"/>
                </a:solidFill>
              </a:rPr>
              <a:t>)</a:t>
            </a:r>
          </a:p>
          <a:p>
            <a:pPr marL="0" indent="0">
              <a:buNone/>
            </a:pPr>
            <a:endParaRPr lang="ru-RU" dirty="0" smtClean="0">
              <a:solidFill>
                <a:srgbClr val="00B050"/>
              </a:solidFill>
            </a:endParaRPr>
          </a:p>
          <a:p>
            <a:pPr marL="0" indent="0">
              <a:buNone/>
            </a:pPr>
            <a:endParaRPr lang="ru-RU" dirty="0">
              <a:solidFill>
                <a:srgbClr val="00B050"/>
              </a:solidFill>
            </a:endParaRPr>
          </a:p>
          <a:p>
            <a:pPr marL="0" indent="0">
              <a:buNone/>
            </a:pPr>
            <a:endParaRPr lang="ru-RU" dirty="0" smtClean="0">
              <a:solidFill>
                <a:srgbClr val="00B050"/>
              </a:solidFill>
            </a:endParaRPr>
          </a:p>
          <a:p>
            <a:pPr marL="0" indent="0">
              <a:buNone/>
            </a:pPr>
            <a:r>
              <a:rPr lang="ru-RU" dirty="0" smtClean="0">
                <a:solidFill>
                  <a:srgbClr val="FF0000"/>
                </a:solidFill>
              </a:rPr>
              <a:t>Голова </a:t>
            </a:r>
            <a:r>
              <a:rPr lang="ru-RU" dirty="0">
                <a:solidFill>
                  <a:srgbClr val="FF0000"/>
                </a:solidFill>
              </a:rPr>
              <a:t>на тонкой ножке </a:t>
            </a:r>
            <a:r>
              <a:rPr lang="ru-RU" dirty="0" smtClean="0">
                <a:solidFill>
                  <a:srgbClr val="FF0000"/>
                </a:solidFill>
              </a:rPr>
              <a:t>–</a:t>
            </a:r>
            <a:endParaRPr lang="ru-RU" dirty="0">
              <a:solidFill>
                <a:srgbClr val="FF0000"/>
              </a:solidFill>
            </a:endParaRPr>
          </a:p>
          <a:p>
            <a:pPr marL="0" indent="0">
              <a:buNone/>
            </a:pPr>
            <a:r>
              <a:rPr lang="ru-RU" dirty="0" smtClean="0">
                <a:solidFill>
                  <a:srgbClr val="FF0000"/>
                </a:solidFill>
              </a:rPr>
              <a:t>За </a:t>
            </a:r>
            <a:r>
              <a:rPr lang="ru-RU" dirty="0">
                <a:solidFill>
                  <a:srgbClr val="FF0000"/>
                </a:solidFill>
              </a:rPr>
              <a:t>столом нельзя без …. </a:t>
            </a:r>
            <a:r>
              <a:rPr lang="ru-RU" sz="1400" dirty="0">
                <a:solidFill>
                  <a:srgbClr val="FF0000"/>
                </a:solidFill>
              </a:rPr>
              <a:t>(ложки).</a:t>
            </a:r>
          </a:p>
        </p:txBody>
      </p:sp>
    </p:spTree>
    <p:extLst>
      <p:ext uri="{BB962C8B-B14F-4D97-AF65-F5344CB8AC3E}">
        <p14:creationId xmlns:p14="http://schemas.microsoft.com/office/powerpoint/2010/main" val="995452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6" y="1043353"/>
            <a:ext cx="6798734" cy="1303867"/>
          </a:xfrm>
        </p:spPr>
        <p:txBody>
          <a:bodyPr>
            <a:normAutofit fontScale="90000"/>
          </a:bodyPr>
          <a:lstStyle/>
          <a:p>
            <a:pPr algn="l"/>
            <a:r>
              <a:rPr lang="ru-RU" sz="2700" dirty="0">
                <a:solidFill>
                  <a:srgbClr val="002060"/>
                </a:solidFill>
              </a:rPr>
              <a:t>Салаты, кашу и пирог, Супы и с сыром гренки Чтобы все это съесть ты смог Скорей неси… </a:t>
            </a:r>
            <a:r>
              <a:rPr lang="ru-RU" sz="1600" dirty="0">
                <a:solidFill>
                  <a:srgbClr val="002060"/>
                </a:solidFill>
              </a:rPr>
              <a:t>(</a:t>
            </a:r>
            <a:r>
              <a:rPr lang="ru-RU" sz="1600" dirty="0" smtClean="0">
                <a:solidFill>
                  <a:srgbClr val="002060"/>
                </a:solidFill>
              </a:rPr>
              <a:t>Тарелки</a:t>
            </a:r>
            <a:r>
              <a:rPr lang="ru-RU" sz="1600" dirty="0">
                <a:solidFill>
                  <a:srgbClr val="002060"/>
                </a:solidFill>
              </a:rPr>
              <a:t>)</a:t>
            </a:r>
            <a:r>
              <a:rPr lang="ru-RU" sz="2700" dirty="0">
                <a:solidFill>
                  <a:srgbClr val="002060"/>
                </a:solidFill>
              </a:rPr>
              <a:t/>
            </a:r>
            <a:br>
              <a:rPr lang="ru-RU" sz="2700" dirty="0">
                <a:solidFill>
                  <a:srgbClr val="002060"/>
                </a:solidFill>
              </a:rPr>
            </a:br>
            <a:endParaRPr lang="ru-RU" dirty="0"/>
          </a:p>
        </p:txBody>
      </p:sp>
      <p:sp>
        <p:nvSpPr>
          <p:cNvPr id="3" name="Объект 2"/>
          <p:cNvSpPr>
            <a:spLocks noGrp="1"/>
          </p:cNvSpPr>
          <p:nvPr>
            <p:ph idx="1"/>
          </p:nvPr>
        </p:nvSpPr>
        <p:spPr/>
        <p:txBody>
          <a:bodyPr>
            <a:normAutofit/>
          </a:bodyPr>
          <a:lstStyle/>
          <a:p>
            <a:pPr marL="0" indent="0">
              <a:buNone/>
            </a:pPr>
            <a:r>
              <a:rPr lang="ru-RU" dirty="0" smtClean="0">
                <a:solidFill>
                  <a:schemeClr val="accent4"/>
                </a:solidFill>
              </a:rPr>
              <a:t>В </a:t>
            </a:r>
            <a:r>
              <a:rPr lang="ru-RU" dirty="0">
                <a:solidFill>
                  <a:schemeClr val="accent4"/>
                </a:solidFill>
              </a:rPr>
              <a:t>этой кухонной посуде </a:t>
            </a:r>
            <a:endParaRPr lang="ru-RU" dirty="0" smtClean="0">
              <a:solidFill>
                <a:schemeClr val="accent4"/>
              </a:solidFill>
            </a:endParaRPr>
          </a:p>
          <a:p>
            <a:pPr marL="0" indent="0">
              <a:buNone/>
            </a:pPr>
            <a:r>
              <a:rPr lang="ru-RU" dirty="0" smtClean="0">
                <a:solidFill>
                  <a:schemeClr val="accent4"/>
                </a:solidFill>
              </a:rPr>
              <a:t>Суп </a:t>
            </a:r>
            <a:r>
              <a:rPr lang="ru-RU" dirty="0">
                <a:solidFill>
                  <a:schemeClr val="accent4"/>
                </a:solidFill>
              </a:rPr>
              <a:t>и кашу варят люди. </a:t>
            </a:r>
            <a:endParaRPr lang="ru-RU" dirty="0" smtClean="0">
              <a:solidFill>
                <a:schemeClr val="accent4"/>
              </a:solidFill>
            </a:endParaRPr>
          </a:p>
          <a:p>
            <a:pPr marL="0" indent="0">
              <a:buNone/>
            </a:pPr>
            <a:r>
              <a:rPr lang="ru-RU" dirty="0" smtClean="0">
                <a:solidFill>
                  <a:schemeClr val="accent4"/>
                </a:solidFill>
              </a:rPr>
              <a:t>Ну</a:t>
            </a:r>
            <a:r>
              <a:rPr lang="ru-RU" dirty="0">
                <a:solidFill>
                  <a:schemeClr val="accent4"/>
                </a:solidFill>
              </a:rPr>
              <a:t>, а мама для </a:t>
            </a:r>
            <a:r>
              <a:rPr lang="ru-RU" dirty="0" err="1">
                <a:solidFill>
                  <a:schemeClr val="accent4"/>
                </a:solidFill>
              </a:rPr>
              <a:t>сынули</a:t>
            </a:r>
            <a:r>
              <a:rPr lang="ru-RU" dirty="0">
                <a:solidFill>
                  <a:schemeClr val="accent4"/>
                </a:solidFill>
              </a:rPr>
              <a:t> </a:t>
            </a:r>
            <a:endParaRPr lang="ru-RU" dirty="0" smtClean="0">
              <a:solidFill>
                <a:schemeClr val="accent4"/>
              </a:solidFill>
            </a:endParaRPr>
          </a:p>
          <a:p>
            <a:pPr marL="0" indent="0">
              <a:buNone/>
            </a:pPr>
            <a:r>
              <a:rPr lang="ru-RU" dirty="0" smtClean="0">
                <a:solidFill>
                  <a:schemeClr val="accent4"/>
                </a:solidFill>
              </a:rPr>
              <a:t>Варит </a:t>
            </a:r>
            <a:r>
              <a:rPr lang="ru-RU" dirty="0">
                <a:solidFill>
                  <a:schemeClr val="accent4"/>
                </a:solidFill>
              </a:rPr>
              <a:t>щи в большой… </a:t>
            </a:r>
            <a:r>
              <a:rPr lang="ru-RU" sz="1400" dirty="0" smtClean="0">
                <a:solidFill>
                  <a:schemeClr val="accent4"/>
                </a:solidFill>
              </a:rPr>
              <a:t>(Кастрюле)</a:t>
            </a:r>
            <a:endParaRPr lang="ru-RU" sz="1400" dirty="0">
              <a:solidFill>
                <a:schemeClr val="accent4"/>
              </a:solidFill>
            </a:endParaRPr>
          </a:p>
        </p:txBody>
      </p:sp>
      <p:sp>
        <p:nvSpPr>
          <p:cNvPr id="4" name="Прямоугольник 3"/>
          <p:cNvSpPr/>
          <p:nvPr/>
        </p:nvSpPr>
        <p:spPr>
          <a:xfrm>
            <a:off x="1176865" y="4632883"/>
            <a:ext cx="7025303" cy="1384995"/>
          </a:xfrm>
          <a:prstGeom prst="rect">
            <a:avLst/>
          </a:prstGeom>
        </p:spPr>
        <p:txBody>
          <a:bodyPr wrap="square">
            <a:spAutoFit/>
          </a:bodyPr>
          <a:lstStyle/>
          <a:p>
            <a:r>
              <a:rPr lang="ru-RU" sz="2800" i="1" dirty="0" smtClean="0">
                <a:latin typeface="Times New Roman" panose="02020603050405020304" pitchFamily="18" charset="0"/>
                <a:cs typeface="Times New Roman" panose="02020603050405020304" pitchFamily="18" charset="0"/>
              </a:rPr>
              <a:t>Молодцы! Отгадали все загадки. А про что же они? Как все это можно назвать одним словом? (посуда)</a:t>
            </a:r>
            <a:endParaRPr lang="ru-RU" sz="2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2611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76867" y="363308"/>
            <a:ext cx="6798734" cy="1303867"/>
          </a:xfrm>
        </p:spPr>
        <p:txBody>
          <a:bodyPr>
            <a:noAutofit/>
          </a:bodyPr>
          <a:lstStyle/>
          <a:p>
            <a:r>
              <a:rPr lang="ru-RU" sz="2400" i="1" dirty="0">
                <a:latin typeface="Times New Roman" panose="02020603050405020304" pitchFamily="18" charset="0"/>
                <a:cs typeface="Times New Roman" panose="02020603050405020304" pitchFamily="18" charset="0"/>
              </a:rPr>
              <a:t>Ребята, скажите, всегда ли посуда выглядела так, как сейчас</a:t>
            </a:r>
            <a:r>
              <a:rPr lang="ru-RU" sz="2400" i="1" dirty="0" smtClean="0">
                <a:latin typeface="Times New Roman" panose="02020603050405020304" pitchFamily="18" charset="0"/>
                <a:cs typeface="Times New Roman" panose="02020603050405020304" pitchFamily="18" charset="0"/>
              </a:rPr>
              <a:t>?</a:t>
            </a:r>
            <a:r>
              <a:rPr lang="ru-RU" sz="2400" i="1" dirty="0">
                <a:latin typeface="Times New Roman" panose="02020603050405020304" pitchFamily="18" charset="0"/>
                <a:cs typeface="Times New Roman" panose="02020603050405020304" pitchFamily="18" charset="0"/>
              </a:rPr>
              <a:t/>
            </a:r>
            <a:br>
              <a:rPr lang="ru-RU" sz="2400" i="1" dirty="0">
                <a:latin typeface="Times New Roman" panose="02020603050405020304" pitchFamily="18" charset="0"/>
                <a:cs typeface="Times New Roman" panose="02020603050405020304" pitchFamily="18" charset="0"/>
              </a:rPr>
            </a:br>
            <a:r>
              <a:rPr lang="ru-RU" sz="2400" i="1" dirty="0">
                <a:latin typeface="Times New Roman" panose="02020603050405020304" pitchFamily="18" charset="0"/>
                <a:cs typeface="Times New Roman" panose="02020603050405020304" pitchFamily="18" charset="0"/>
              </a:rPr>
              <a:t>(ОТВЕТЫ ДЕТЕЙ)</a:t>
            </a:r>
          </a:p>
        </p:txBody>
      </p:sp>
      <p:sp>
        <p:nvSpPr>
          <p:cNvPr id="3" name="Объект 2"/>
          <p:cNvSpPr>
            <a:spLocks noGrp="1"/>
          </p:cNvSpPr>
          <p:nvPr>
            <p:ph idx="1"/>
          </p:nvPr>
        </p:nvSpPr>
        <p:spPr>
          <a:xfrm>
            <a:off x="1176867" y="1575735"/>
            <a:ext cx="6798736" cy="3444997"/>
          </a:xfrm>
        </p:spPr>
        <p:txBody>
          <a:bodyPr>
            <a:normAutofit/>
          </a:bodyPr>
          <a:lstStyle/>
          <a:p>
            <a:pPr marL="0" indent="0">
              <a:buNone/>
            </a:pPr>
            <a:r>
              <a:rPr lang="ru-RU" sz="2000" dirty="0" smtClean="0"/>
              <a:t>Да, раньше </a:t>
            </a:r>
            <a:r>
              <a:rPr lang="ru-RU" sz="2000" dirty="0"/>
              <a:t>посуда была несколько иная. Делали ее из дерева. Как можно назвать такую посуду? Какая она? (деревянная).</a:t>
            </a:r>
          </a:p>
        </p:txBody>
      </p:sp>
      <p:pic>
        <p:nvPicPr>
          <p:cNvPr id="5" name="Рисунок 4"/>
          <p:cNvPicPr>
            <a:picLocks noChangeAspect="1"/>
          </p:cNvPicPr>
          <p:nvPr/>
        </p:nvPicPr>
        <p:blipFill>
          <a:blip r:embed="rId2"/>
          <a:stretch>
            <a:fillRect/>
          </a:stretch>
        </p:blipFill>
        <p:spPr>
          <a:xfrm>
            <a:off x="3574289" y="2532836"/>
            <a:ext cx="4933764" cy="3700323"/>
          </a:xfrm>
          <a:prstGeom prst="rect">
            <a:avLst/>
          </a:prstGeom>
        </p:spPr>
      </p:pic>
      <p:pic>
        <p:nvPicPr>
          <p:cNvPr id="4" name="Рисунок 3"/>
          <p:cNvPicPr>
            <a:picLocks noChangeAspect="1"/>
          </p:cNvPicPr>
          <p:nvPr/>
        </p:nvPicPr>
        <p:blipFill rotWithShape="1">
          <a:blip r:embed="rId3"/>
          <a:srcRect l="22500" r="5300"/>
          <a:stretch/>
        </p:blipFill>
        <p:spPr>
          <a:xfrm>
            <a:off x="731520" y="2693874"/>
            <a:ext cx="3483864" cy="3136443"/>
          </a:xfrm>
          <a:prstGeom prst="rect">
            <a:avLst/>
          </a:prstGeom>
        </p:spPr>
      </p:pic>
    </p:spTree>
    <p:extLst>
      <p:ext uri="{BB962C8B-B14F-4D97-AF65-F5344CB8AC3E}">
        <p14:creationId xmlns:p14="http://schemas.microsoft.com/office/powerpoint/2010/main" val="2363713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40289" y="4225465"/>
            <a:ext cx="6798734" cy="1303867"/>
          </a:xfrm>
        </p:spPr>
        <p:txBody>
          <a:bodyPr>
            <a:noAutofit/>
          </a:bodyPr>
          <a:lstStyle/>
          <a:p>
            <a:r>
              <a:rPr lang="ru-RU" sz="1600" dirty="0">
                <a:latin typeface="Times New Roman" panose="02020603050405020304" pitchFamily="18" charset="0"/>
                <a:cs typeface="Times New Roman" panose="02020603050405020304" pitchFamily="18" charset="0"/>
              </a:rPr>
              <a:t>Деревянная посуда была распространена на Руси с давних времен. Ее можно было увидеть на столе у боярыни и в избе бедного человека – крестьянина, в хозяйстве богача и в царских палатах.</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Нарядную деревянную посуду окрашивали в яркие, сочные цвета и расписывали разными красками, порой золотом и серебром. Красиво украшенная ложка или ковш считались подарком. Но даже самую простую посуду нельзя было использовать неокрашенной: от горячей пищи она трескалась. Поэтому неокрашенную посуду покрывали специальной жидкостью – вареным льняным маслом.</a:t>
            </a:r>
          </a:p>
        </p:txBody>
      </p:sp>
      <p:pic>
        <p:nvPicPr>
          <p:cNvPr id="4" name="Рисунок 3"/>
          <p:cNvPicPr>
            <a:picLocks noChangeAspect="1"/>
          </p:cNvPicPr>
          <p:nvPr/>
        </p:nvPicPr>
        <p:blipFill rotWithShape="1">
          <a:blip r:embed="rId2"/>
          <a:srcRect t="24217"/>
          <a:stretch/>
        </p:blipFill>
        <p:spPr>
          <a:xfrm>
            <a:off x="669036" y="513086"/>
            <a:ext cx="4387132" cy="3062218"/>
          </a:xfrm>
          <a:prstGeom prst="rect">
            <a:avLst/>
          </a:prstGeom>
          <a:ln>
            <a:noFill/>
          </a:ln>
          <a:effectLst>
            <a:softEdge rad="112500"/>
          </a:effectLst>
        </p:spPr>
      </p:pic>
      <p:pic>
        <p:nvPicPr>
          <p:cNvPr id="6" name="Рисунок 5"/>
          <p:cNvPicPr>
            <a:picLocks noChangeAspect="1"/>
          </p:cNvPicPr>
          <p:nvPr/>
        </p:nvPicPr>
        <p:blipFill>
          <a:blip r:embed="rId3"/>
          <a:stretch>
            <a:fillRect/>
          </a:stretch>
        </p:blipFill>
        <p:spPr>
          <a:xfrm>
            <a:off x="5056168" y="426013"/>
            <a:ext cx="3143655" cy="3236364"/>
          </a:xfrm>
          <a:prstGeom prst="rect">
            <a:avLst/>
          </a:prstGeom>
          <a:ln>
            <a:noFill/>
          </a:ln>
          <a:effectLst>
            <a:softEdge rad="112500"/>
          </a:effectLst>
        </p:spPr>
      </p:pic>
    </p:spTree>
    <p:extLst>
      <p:ext uri="{BB962C8B-B14F-4D97-AF65-F5344CB8AC3E}">
        <p14:creationId xmlns:p14="http://schemas.microsoft.com/office/powerpoint/2010/main" val="196349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176866" y="3020487"/>
            <a:ext cx="6798736" cy="3444997"/>
          </a:xfrm>
        </p:spPr>
        <p:txBody>
          <a:bodyPr>
            <a:normAutofit fontScale="85000" lnSpcReduction="10000"/>
          </a:bodyPr>
          <a:lstStyle/>
          <a:p>
            <a:pPr marL="0" indent="0" algn="just">
              <a:buNone/>
            </a:pPr>
            <a:r>
              <a:rPr lang="ru-RU" dirty="0" smtClean="0">
                <a:solidFill>
                  <a:schemeClr val="accent4"/>
                </a:solidFill>
                <a:latin typeface="Times New Roman" panose="02020603050405020304" pitchFamily="18" charset="0"/>
                <a:cs typeface="Times New Roman" panose="02020603050405020304" pitchFamily="18" charset="0"/>
              </a:rPr>
              <a:t>Эта </a:t>
            </a:r>
            <a:r>
              <a:rPr lang="ru-RU" dirty="0">
                <a:solidFill>
                  <a:schemeClr val="accent4"/>
                </a:solidFill>
                <a:latin typeface="Times New Roman" panose="02020603050405020304" pitchFamily="18" charset="0"/>
                <a:cs typeface="Times New Roman" panose="02020603050405020304" pitchFamily="18" charset="0"/>
              </a:rPr>
              <a:t>нелегкая работа была под силу настоящим мастерам – умельцам</a:t>
            </a:r>
            <a:r>
              <a:rPr lang="ru-RU" dirty="0" smtClean="0">
                <a:solidFill>
                  <a:schemeClr val="accent4"/>
                </a:solidFill>
                <a:latin typeface="Times New Roman" panose="02020603050405020304" pitchFamily="18" charset="0"/>
                <a:cs typeface="Times New Roman" panose="02020603050405020304" pitchFamily="18" charset="0"/>
              </a:rPr>
              <a:t>.</a:t>
            </a:r>
            <a:endParaRPr lang="ru-RU" dirty="0">
              <a:solidFill>
                <a:schemeClr val="accent4"/>
              </a:solidFill>
              <a:latin typeface="Times New Roman" panose="02020603050405020304" pitchFamily="18" charset="0"/>
              <a:cs typeface="Times New Roman" panose="02020603050405020304" pitchFamily="18" charset="0"/>
            </a:endParaRPr>
          </a:p>
          <a:p>
            <a:pPr marL="0" indent="0" algn="just">
              <a:buNone/>
            </a:pPr>
            <a:r>
              <a:rPr lang="ru-RU" dirty="0">
                <a:solidFill>
                  <a:schemeClr val="accent4"/>
                </a:solidFill>
                <a:latin typeface="Times New Roman" panose="02020603050405020304" pitchFamily="18" charset="0"/>
                <a:cs typeface="Times New Roman" panose="02020603050405020304" pitchFamily="18" charset="0"/>
              </a:rPr>
              <a:t>Ведь прежде чем вырезать, например, деревянную ложку, надо было наколоть чурбачки из полена (баклуши, а потом уже мастер придумывал, как будет выглядеть ложка, какая по размеру, по форме (круглая, овальная, какая ручка (резная, загнутая). Каждую ложку тщательно выделывали вручную, старались, чтобы она была красивая, позже, деревянные ложки стали расписывать затейливыми узорами. Их научились расписывать так, что они были красивее золотых и серебряных. </a:t>
            </a:r>
          </a:p>
        </p:txBody>
      </p:sp>
      <p:pic>
        <p:nvPicPr>
          <p:cNvPr id="4" name="Рисунок 3"/>
          <p:cNvPicPr>
            <a:picLocks noChangeAspect="1"/>
          </p:cNvPicPr>
          <p:nvPr/>
        </p:nvPicPr>
        <p:blipFill rotWithShape="1">
          <a:blip r:embed="rId2"/>
          <a:srcRect l="25100" t="8667" r="9400" b="23732"/>
          <a:stretch/>
        </p:blipFill>
        <p:spPr>
          <a:xfrm>
            <a:off x="950345" y="460167"/>
            <a:ext cx="3307711" cy="2560320"/>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4184904" y="127515"/>
            <a:ext cx="4474464" cy="2892972"/>
          </a:xfrm>
          <a:prstGeom prst="rect">
            <a:avLst/>
          </a:prstGeom>
          <a:ln>
            <a:noFill/>
          </a:ln>
          <a:effectLst>
            <a:softEdge rad="112500"/>
          </a:effectLst>
        </p:spPr>
      </p:pic>
    </p:spTree>
    <p:extLst>
      <p:ext uri="{BB962C8B-B14F-4D97-AF65-F5344CB8AC3E}">
        <p14:creationId xmlns:p14="http://schemas.microsoft.com/office/powerpoint/2010/main" val="3015090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176864" y="3898311"/>
            <a:ext cx="6798736" cy="2365329"/>
          </a:xfrm>
        </p:spPr>
        <p:txBody>
          <a:bodyPr>
            <a:normAutofit/>
          </a:bodyPr>
          <a:lstStyle/>
          <a:p>
            <a:pPr marL="0" indent="0" algn="just">
              <a:buNone/>
            </a:pPr>
            <a:r>
              <a:rPr lang="ru-RU" sz="1800" dirty="0">
                <a:latin typeface="Times New Roman" panose="02020603050405020304" pitchFamily="18" charset="0"/>
                <a:cs typeface="Times New Roman" panose="02020603050405020304" pitchFamily="18" charset="0"/>
              </a:rPr>
              <a:t>Одной деревянной посуды не хватало? Почему? Какая еще была в быту посуда</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a:p>
            <a:pPr marL="0" indent="0" algn="just">
              <a:buNone/>
            </a:pPr>
            <a:r>
              <a:rPr lang="ru-RU" sz="1800" dirty="0">
                <a:latin typeface="Times New Roman" panose="02020603050405020304" pitchFamily="18" charset="0"/>
                <a:cs typeface="Times New Roman" panose="02020603050405020304" pitchFamily="18" charset="0"/>
              </a:rPr>
              <a:t>(ОТВЕТЫ ДЕТЕЙ</a:t>
            </a:r>
            <a:r>
              <a:rPr lang="ru-RU" sz="1800" dirty="0" smtClean="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a:p>
            <a:pPr marL="0" indent="0" algn="just">
              <a:buNone/>
            </a:pPr>
            <a:r>
              <a:rPr lang="ru-RU" sz="1800" dirty="0">
                <a:latin typeface="Times New Roman" panose="02020603050405020304" pitchFamily="18" charset="0"/>
                <a:cs typeface="Times New Roman" panose="02020603050405020304" pitchFamily="18" charset="0"/>
              </a:rPr>
              <a:t>- Правильно, раньше были дома, в которых стояли печки, чтобы в холодное время года обогреваться, и круглый год готовить в печи еду. Для приготовления горячей пищи использовали посуду из глины и железа</a:t>
            </a:r>
          </a:p>
        </p:txBody>
      </p:sp>
      <p:pic>
        <p:nvPicPr>
          <p:cNvPr id="4" name="Рисунок 3"/>
          <p:cNvPicPr>
            <a:picLocks noChangeAspect="1"/>
          </p:cNvPicPr>
          <p:nvPr/>
        </p:nvPicPr>
        <p:blipFill rotWithShape="1">
          <a:blip r:embed="rId2"/>
          <a:srcRect b="30267"/>
          <a:stretch/>
        </p:blipFill>
        <p:spPr>
          <a:xfrm>
            <a:off x="155448" y="98945"/>
            <a:ext cx="3922776" cy="2735482"/>
          </a:xfrm>
          <a:prstGeom prst="rect">
            <a:avLst/>
          </a:prstGeom>
          <a:ln>
            <a:noFill/>
          </a:ln>
          <a:effectLst>
            <a:softEdge rad="112500"/>
          </a:effectLst>
        </p:spPr>
      </p:pic>
      <p:pic>
        <p:nvPicPr>
          <p:cNvPr id="5" name="Рисунок 4"/>
          <p:cNvPicPr>
            <a:picLocks noChangeAspect="1"/>
          </p:cNvPicPr>
          <p:nvPr/>
        </p:nvPicPr>
        <p:blipFill>
          <a:blip r:embed="rId3"/>
          <a:stretch>
            <a:fillRect/>
          </a:stretch>
        </p:blipFill>
        <p:spPr>
          <a:xfrm>
            <a:off x="3719576" y="328178"/>
            <a:ext cx="4614672" cy="3466772"/>
          </a:xfrm>
          <a:prstGeom prst="rect">
            <a:avLst/>
          </a:prstGeom>
          <a:ln>
            <a:noFill/>
          </a:ln>
          <a:effectLst>
            <a:softEdge rad="112500"/>
          </a:effectLst>
        </p:spPr>
      </p:pic>
    </p:spTree>
    <p:extLst>
      <p:ext uri="{BB962C8B-B14F-4D97-AF65-F5344CB8AC3E}">
        <p14:creationId xmlns:p14="http://schemas.microsoft.com/office/powerpoint/2010/main" val="1084827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176866" y="2883327"/>
            <a:ext cx="6798736" cy="3444997"/>
          </a:xfrm>
        </p:spPr>
        <p:txBody>
          <a:bodyPr>
            <a:normAutofit fontScale="92500" lnSpcReduction="20000"/>
          </a:bodyPr>
          <a:lstStyle/>
          <a:p>
            <a:pPr marL="0" indent="0">
              <a:buNone/>
            </a:pPr>
            <a:r>
              <a:rPr lang="ru-RU" dirty="0"/>
              <a:t>Какое интересное слово - чугунок Это сосуд из </a:t>
            </a:r>
            <a:r>
              <a:rPr lang="ru-RU" dirty="0" smtClean="0"/>
              <a:t>чугуна</a:t>
            </a:r>
            <a:endParaRPr lang="ru-RU" dirty="0"/>
          </a:p>
          <a:p>
            <a:pPr marL="0" indent="0">
              <a:buNone/>
            </a:pPr>
            <a:r>
              <a:rPr lang="ru-RU" dirty="0"/>
              <a:t>Он не заменим был в хозяйстве. По весу он тяжёлый, так как сделан из чугуна, особого вида металла, который мог выдержать любой огонь и никогда не бился</a:t>
            </a:r>
            <a:r>
              <a:rPr lang="ru-RU" dirty="0" smtClean="0"/>
              <a:t>.</a:t>
            </a:r>
            <a:endParaRPr lang="ru-RU" dirty="0"/>
          </a:p>
          <a:p>
            <a:pPr marL="0" indent="0">
              <a:buNone/>
            </a:pPr>
            <a:r>
              <a:rPr lang="ru-RU" dirty="0"/>
              <a:t>Чугунная посуда сохраняет высокую температуру после нагрева. Это способствует тому, что продукты не просто нагреваются, но и томятся. Это позволяет сохранять полезные вкусовые свойства блюда. В чугунке и кашу варят, и картошку, и щи. А вкусно как! Ни в какой кастрюле такой вкуснятины не сваришь! Как поставить чугунок в печь?</a:t>
            </a:r>
          </a:p>
        </p:txBody>
      </p:sp>
      <p:pic>
        <p:nvPicPr>
          <p:cNvPr id="4" name="Рисунок 3"/>
          <p:cNvPicPr>
            <a:picLocks noChangeAspect="1"/>
          </p:cNvPicPr>
          <p:nvPr/>
        </p:nvPicPr>
        <p:blipFill rotWithShape="1">
          <a:blip r:embed="rId2"/>
          <a:srcRect t="26264" b="16206"/>
          <a:stretch/>
        </p:blipFill>
        <p:spPr>
          <a:xfrm>
            <a:off x="925321" y="196256"/>
            <a:ext cx="7301823" cy="2687071"/>
          </a:xfrm>
          <a:prstGeom prst="rect">
            <a:avLst/>
          </a:prstGeom>
          <a:ln>
            <a:noFill/>
          </a:ln>
          <a:effectLst>
            <a:softEdge rad="112500"/>
          </a:effectLst>
        </p:spPr>
      </p:pic>
    </p:spTree>
    <p:extLst>
      <p:ext uri="{BB962C8B-B14F-4D97-AF65-F5344CB8AC3E}">
        <p14:creationId xmlns:p14="http://schemas.microsoft.com/office/powerpoint/2010/main" val="3217281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1176864" y="3331383"/>
            <a:ext cx="6798736" cy="3179145"/>
          </a:xfrm>
        </p:spPr>
        <p:txBody>
          <a:bodyPr>
            <a:normAutofit fontScale="92500" lnSpcReduction="20000"/>
          </a:bodyPr>
          <a:lstStyle/>
          <a:p>
            <a:pPr marL="0" indent="0">
              <a:buNone/>
            </a:pPr>
            <a:r>
              <a:rPr lang="ru-RU" dirty="0"/>
              <a:t>Не бык, а бодает.</a:t>
            </a:r>
            <a:br>
              <a:rPr lang="ru-RU" dirty="0"/>
            </a:br>
            <a:r>
              <a:rPr lang="ru-RU" dirty="0"/>
              <a:t>Не ест, а еду хватает,</a:t>
            </a:r>
            <a:br>
              <a:rPr lang="ru-RU" dirty="0"/>
            </a:br>
            <a:r>
              <a:rPr lang="ru-RU" dirty="0"/>
              <a:t>Что схватит – отдаёт,</a:t>
            </a:r>
            <a:br>
              <a:rPr lang="ru-RU" dirty="0"/>
            </a:br>
            <a:r>
              <a:rPr lang="ru-RU" dirty="0"/>
              <a:t>А сам в угол идёт ( ухват</a:t>
            </a:r>
            <a:r>
              <a:rPr lang="ru-RU" dirty="0" smtClean="0"/>
              <a:t>).</a:t>
            </a:r>
            <a:r>
              <a:rPr lang="ru-RU" dirty="0"/>
              <a:t/>
            </a:r>
            <a:br>
              <a:rPr lang="ru-RU" dirty="0"/>
            </a:br>
            <a:r>
              <a:rPr lang="ru-RU" b="1" dirty="0"/>
              <a:t>Ухват </a:t>
            </a:r>
            <a:r>
              <a:rPr lang="ru-RU" dirty="0"/>
              <a:t>представляет собою разомкнутое металлическое кольцо на длинной деревянной ручке. До поры до времени ютятся в темном подпечке кочерга, ухваты, хлебные лопаты и сковородник, распустив веером концы рукояток. Когда топится печь и готовится обед, они должны быть всегда у хозяйки под рукой</a:t>
            </a:r>
            <a:r>
              <a:rPr lang="ru-RU" dirty="0" smtClean="0"/>
              <a:t>.</a:t>
            </a:r>
            <a:r>
              <a:rPr lang="ru-RU" dirty="0"/>
              <a:t/>
            </a:r>
            <a:br>
              <a:rPr lang="ru-RU" dirty="0"/>
            </a:br>
            <a:endParaRPr lang="ru-RU" dirty="0"/>
          </a:p>
        </p:txBody>
      </p:sp>
      <p:pic>
        <p:nvPicPr>
          <p:cNvPr id="4" name="Рисунок 3"/>
          <p:cNvPicPr>
            <a:picLocks noChangeAspect="1"/>
          </p:cNvPicPr>
          <p:nvPr/>
        </p:nvPicPr>
        <p:blipFill>
          <a:blip r:embed="rId2"/>
          <a:stretch>
            <a:fillRect/>
          </a:stretch>
        </p:blipFill>
        <p:spPr>
          <a:xfrm rot="5400000">
            <a:off x="4404697" y="45720"/>
            <a:ext cx="3387303" cy="4480560"/>
          </a:xfrm>
          <a:prstGeom prst="rect">
            <a:avLst/>
          </a:prstGeom>
          <a:ln>
            <a:noFill/>
          </a:ln>
          <a:effectLst>
            <a:softEdge rad="112500"/>
          </a:effectLst>
        </p:spPr>
      </p:pic>
    </p:spTree>
    <p:extLst>
      <p:ext uri="{BB962C8B-B14F-4D97-AF65-F5344CB8AC3E}">
        <p14:creationId xmlns:p14="http://schemas.microsoft.com/office/powerpoint/2010/main" val="400602539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Натуральные материалы">
  <a:themeElements>
    <a:clrScheme name="Натуральные материалы">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Натуральные материалы">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Натуральные материалы">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138</TotalTime>
  <Words>1031</Words>
  <Application>Microsoft Office PowerPoint</Application>
  <PresentationFormat>Экран (4:3)</PresentationFormat>
  <Paragraphs>76</Paragraphs>
  <Slides>17</Slides>
  <Notes>0</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17</vt:i4>
      </vt:variant>
    </vt:vector>
  </HeadingPairs>
  <TitlesOfParts>
    <vt:vector size="21" baseType="lpstr">
      <vt:lpstr>Arial</vt:lpstr>
      <vt:lpstr>Garamond</vt:lpstr>
      <vt:lpstr>Times New Roman</vt:lpstr>
      <vt:lpstr>Натуральные материалы</vt:lpstr>
      <vt:lpstr>«Быт семьи. Старинная посуда»</vt:lpstr>
      <vt:lpstr>Цель: расширять знания о старинной посуде, названии материалов, из которых она сделана (дерево, глина, железо)</vt:lpstr>
      <vt:lpstr>Салаты, кашу и пирог, Супы и с сыром гренки Чтобы все это съесть ты смог Скорей неси… (Тарелки) </vt:lpstr>
      <vt:lpstr>Ребята, скажите, всегда ли посуда выглядела так, как сейчас? (ОТВЕТЫ ДЕТЕЙ)</vt:lpstr>
      <vt:lpstr>Деревянная посуда была распространена на Руси с давних времен. Ее можно было увидеть на столе у боярыни и в избе бедного человека – крестьянина, в хозяйстве богача и в царских палатах.  Нарядную деревянную посуду окрашивали в яркие, сочные цвета и расписывали разными красками, порой золотом и серебром. Красиво украшенная ложка или ковш считались подарком. Но даже самую простую посуду нельзя было использовать неокрашенной: от горячей пищи она трескалась. Поэтому неокрашенную посуду покрывали специальной жидкостью – вареным льняным маслом.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Физкультминутка: </vt:lpstr>
      <vt:lpstr>Практическая работа</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«Быт семьи. Старинная посуда»</dc:title>
  <dc:creator>Алина</dc:creator>
  <cp:lastModifiedBy>Алина</cp:lastModifiedBy>
  <cp:revision>10</cp:revision>
  <dcterms:created xsi:type="dcterms:W3CDTF">2021-02-14T22:53:57Z</dcterms:created>
  <dcterms:modified xsi:type="dcterms:W3CDTF">2021-02-15T01:12:04Z</dcterms:modified>
</cp:coreProperties>
</file>