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8" r:id="rId3"/>
    <p:sldId id="269" r:id="rId4"/>
    <p:sldId id="267" r:id="rId5"/>
    <p:sldId id="27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9DA3-3681-4D5D-9C11-F646893E924A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6FA2-F5C8-46A3-9BEB-3527CC5B5A2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647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9DA3-3681-4D5D-9C11-F646893E924A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6FA2-F5C8-46A3-9BEB-3527CC5B5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08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9DA3-3681-4D5D-9C11-F646893E924A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6FA2-F5C8-46A3-9BEB-3527CC5B5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00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9DA3-3681-4D5D-9C11-F646893E924A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6FA2-F5C8-46A3-9BEB-3527CC5B5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42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9DA3-3681-4D5D-9C11-F646893E924A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6FA2-F5C8-46A3-9BEB-3527CC5B5A2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654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9DA3-3681-4D5D-9C11-F646893E924A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6FA2-F5C8-46A3-9BEB-3527CC5B5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75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9DA3-3681-4D5D-9C11-F646893E924A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6FA2-F5C8-46A3-9BEB-3527CC5B5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51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9DA3-3681-4D5D-9C11-F646893E924A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6FA2-F5C8-46A3-9BEB-3527CC5B5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6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9DA3-3681-4D5D-9C11-F646893E924A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6FA2-F5C8-46A3-9BEB-3527CC5B5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71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1C59DA3-3681-4D5D-9C11-F646893E924A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4F6FA2-F5C8-46A3-9BEB-3527CC5B5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0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9DA3-3681-4D5D-9C11-F646893E924A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6FA2-F5C8-46A3-9BEB-3527CC5B5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81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1C59DA3-3681-4D5D-9C11-F646893E924A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14F6FA2-F5C8-46A3-9BEB-3527CC5B5A2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slide" Target="slide17.xml"/><Relationship Id="rId12" Type="http://schemas.openxmlformats.org/officeDocument/2006/relationships/slide" Target="slide9.xml"/><Relationship Id="rId17" Type="http://schemas.openxmlformats.org/officeDocument/2006/relationships/slide" Target="slide13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1" Type="http://schemas.openxmlformats.org/officeDocument/2006/relationships/audio" Target="../media/audio1.wav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slide" Target="slide3.xml"/><Relationship Id="rId15" Type="http://schemas.openxmlformats.org/officeDocument/2006/relationships/slide" Target="slide11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15.xml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9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85750" y="142875"/>
            <a:ext cx="52149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Знак "Пункт первой медицинской помощи":</a:t>
            </a:r>
          </a:p>
          <a:p>
            <a:pPr eaLnBrk="1" hangingPunct="1"/>
            <a:r>
              <a:rPr lang="ru-RU" altLang="ru-RU" sz="2400"/>
              <a:t>Если кто сломает ногу,</a:t>
            </a:r>
            <a:br>
              <a:rPr lang="ru-RU" altLang="ru-RU" sz="2400"/>
            </a:br>
            <a:r>
              <a:rPr lang="ru-RU" altLang="ru-RU" sz="2400"/>
              <a:t>Здесь врачи всегда помогут.</a:t>
            </a:r>
            <a:br>
              <a:rPr lang="ru-RU" altLang="ru-RU" sz="2400"/>
            </a:br>
            <a:r>
              <a:rPr lang="ru-RU" altLang="ru-RU" sz="2400"/>
              <a:t>Помощь первую окажут,</a:t>
            </a:r>
            <a:br>
              <a:rPr lang="ru-RU" altLang="ru-RU" sz="2400"/>
            </a:br>
            <a:r>
              <a:rPr lang="ru-RU" altLang="ru-RU" sz="2400"/>
              <a:t>Где лечиться дальше, скажут.</a:t>
            </a:r>
          </a:p>
        </p:txBody>
      </p:sp>
      <p:pic>
        <p:nvPicPr>
          <p:cNvPr id="4" name="Picture 2" descr="http://cs11108.userapi.com/v11108087/6c7/RO2nQyXiZi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5" b="2578"/>
          <a:stretch/>
        </p:blipFill>
        <p:spPr bwMode="auto">
          <a:xfrm>
            <a:off x="4929189" y="1428751"/>
            <a:ext cx="3336988" cy="506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39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85750" y="214313"/>
            <a:ext cx="45720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Знак “Жилая зона”</a:t>
            </a:r>
          </a:p>
          <a:p>
            <a:pPr eaLnBrk="1" hangingPunct="1"/>
            <a:r>
              <a:rPr lang="ru-RU" altLang="ru-RU" sz="2400"/>
              <a:t>Площадка детская у дома</a:t>
            </a:r>
            <a:br>
              <a:rPr lang="ru-RU" altLang="ru-RU" sz="2400"/>
            </a:br>
            <a:r>
              <a:rPr lang="ru-RU" altLang="ru-RU" sz="2400"/>
              <a:t>По Правилам – жилая зона. </a:t>
            </a:r>
            <a:br>
              <a:rPr lang="ru-RU" altLang="ru-RU" sz="2400"/>
            </a:br>
            <a:r>
              <a:rPr lang="ru-RU" altLang="ru-RU" sz="2400"/>
              <a:t>Подскажет знак водителю –</a:t>
            </a:r>
            <a:br>
              <a:rPr lang="ru-RU" altLang="ru-RU" sz="2400"/>
            </a:br>
            <a:r>
              <a:rPr lang="ru-RU" altLang="ru-RU" sz="2400"/>
              <a:t>Во дворе – будь бдительным.</a:t>
            </a:r>
            <a:br>
              <a:rPr lang="ru-RU" altLang="ru-RU" sz="2400"/>
            </a:br>
            <a:r>
              <a:rPr lang="ru-RU" altLang="ru-RU" sz="2400"/>
              <a:t>Едешь тихо, осторожно,</a:t>
            </a:r>
            <a:br>
              <a:rPr lang="ru-RU" altLang="ru-RU" sz="2400"/>
            </a:br>
            <a:r>
              <a:rPr lang="ru-RU" altLang="ru-RU" sz="2400"/>
              <a:t>Припаркуйся, там, где можно.</a:t>
            </a:r>
          </a:p>
        </p:txBody>
      </p:sp>
      <p:pic>
        <p:nvPicPr>
          <p:cNvPr id="4" name="Picture 2" descr="http://www.avtotut.ru/to/images/livez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500188"/>
            <a:ext cx="3808412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19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85750" y="214313"/>
            <a:ext cx="4572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Знак “Дети”</a:t>
            </a:r>
          </a:p>
          <a:p>
            <a:pPr eaLnBrk="1" hangingPunct="1"/>
            <a:r>
              <a:rPr lang="ru-RU" altLang="ru-RU" sz="2400"/>
              <a:t>Это очень важный знак,</a:t>
            </a:r>
            <a:br>
              <a:rPr lang="ru-RU" altLang="ru-RU" sz="2400"/>
            </a:br>
            <a:r>
              <a:rPr lang="ru-RU" altLang="ru-RU" sz="2400"/>
              <a:t>Он висит не просто так.</a:t>
            </a:r>
            <a:br>
              <a:rPr lang="ru-RU" altLang="ru-RU" sz="2400"/>
            </a:br>
            <a:r>
              <a:rPr lang="ru-RU" altLang="ru-RU" sz="2400"/>
              <a:t>Будь внимательней, шофер!</a:t>
            </a:r>
            <a:br>
              <a:rPr lang="ru-RU" altLang="ru-RU" sz="2400"/>
            </a:br>
            <a:r>
              <a:rPr lang="ru-RU" altLang="ru-RU" sz="2400"/>
              <a:t>Рядом садик, школьный двор.</a:t>
            </a:r>
          </a:p>
        </p:txBody>
      </p:sp>
      <p:pic>
        <p:nvPicPr>
          <p:cNvPr id="4" name="Picture 2" descr="http://nevaznak.com/media/images/0f4e580d5241e134c30ed8e8761e5c0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452688"/>
            <a:ext cx="44577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04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57188" y="357188"/>
            <a:ext cx="5715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Знак “Велосипедная дорожка</a:t>
            </a:r>
            <a:r>
              <a:rPr lang="ru-RU" altLang="ru-RU" sz="2400"/>
              <a:t>”</a:t>
            </a:r>
          </a:p>
          <a:p>
            <a:pPr eaLnBrk="1" hangingPunct="1"/>
            <a:r>
              <a:rPr lang="ru-RU" altLang="ru-RU" sz="2400"/>
              <a:t>Велосипедная дорожка</a:t>
            </a:r>
            <a:br>
              <a:rPr lang="ru-RU" altLang="ru-RU" sz="2400"/>
            </a:br>
            <a:r>
              <a:rPr lang="ru-RU" altLang="ru-RU" sz="2400"/>
              <a:t>Обгоняй Максим Сережку. </a:t>
            </a:r>
            <a:br>
              <a:rPr lang="ru-RU" altLang="ru-RU" sz="2400"/>
            </a:br>
            <a:r>
              <a:rPr lang="ru-RU" altLang="ru-RU" sz="2400"/>
              <a:t>Вам никто не помешает –</a:t>
            </a:r>
            <a:br>
              <a:rPr lang="ru-RU" altLang="ru-RU" sz="2400"/>
            </a:br>
            <a:r>
              <a:rPr lang="ru-RU" altLang="ru-RU" sz="2400"/>
              <a:t>Этот знак все дети знают.</a:t>
            </a:r>
          </a:p>
        </p:txBody>
      </p:sp>
      <p:pic>
        <p:nvPicPr>
          <p:cNvPr id="4" name="Picture 2" descr="дорожный знак, щит, трафика, дороги, вождение, ав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571625"/>
            <a:ext cx="502761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68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14313" y="285750"/>
            <a:ext cx="60721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Знак “Пешеходная дорожка”</a:t>
            </a:r>
          </a:p>
          <a:p>
            <a:pPr eaLnBrk="1" hangingPunct="1"/>
            <a:r>
              <a:rPr lang="ru-RU" altLang="ru-RU" sz="2400"/>
              <a:t>По пешеходной дорожке,</a:t>
            </a:r>
            <a:br>
              <a:rPr lang="ru-RU" altLang="ru-RU" sz="2400"/>
            </a:br>
            <a:r>
              <a:rPr lang="ru-RU" altLang="ru-RU" sz="2400"/>
              <a:t>Шагают только ножки. </a:t>
            </a:r>
            <a:br>
              <a:rPr lang="ru-RU" altLang="ru-RU" sz="2400"/>
            </a:br>
            <a:r>
              <a:rPr lang="ru-RU" altLang="ru-RU" sz="2400"/>
              <a:t>Лишь в коляске, малышам,</a:t>
            </a:r>
            <a:br>
              <a:rPr lang="ru-RU" altLang="ru-RU" sz="2400"/>
            </a:br>
            <a:r>
              <a:rPr lang="ru-RU" altLang="ru-RU" sz="2400"/>
              <a:t>Можно ездить, не спеша.</a:t>
            </a:r>
          </a:p>
        </p:txBody>
      </p:sp>
      <p:pic>
        <p:nvPicPr>
          <p:cNvPr id="4" name="Picture 4" descr="http://xn--80aqfsfo.xn--p1ai/images/5/biggest/TS4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2071688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53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" y="542372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Физкультминутка:</a:t>
            </a:r>
          </a:p>
          <a:p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Дорога не тропинка, дорога не канава,</a:t>
            </a:r>
          </a:p>
          <a:p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Сперва смотри налево, потом смотри направо.</a:t>
            </a:r>
          </a:p>
          <a:p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налево повернись, другу рядом улыбнись.</a:t>
            </a:r>
          </a:p>
          <a:p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Топни правою ногой: 1, 2.3,</a:t>
            </a:r>
          </a:p>
          <a:p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Покачай головой: 1, 2.3,</a:t>
            </a:r>
          </a:p>
          <a:p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вверх ты поднимай</a:t>
            </a:r>
          </a:p>
          <a:p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похлопай: 1, 2, 3.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50100"/>
          <a:stretch/>
        </p:blipFill>
        <p:spPr>
          <a:xfrm>
            <a:off x="4581145" y="0"/>
            <a:ext cx="456285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458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584" y="305468"/>
            <a:ext cx="3035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пешеходов и водителей есть ещё один помощник. Отгадайте, какой.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глаза моргают,</a:t>
            </a:r>
          </a:p>
          <a:p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глаза мигают,</a:t>
            </a:r>
          </a:p>
          <a:p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Улицу нам перейти помогают.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Правильно, ребята, это светофор. Ребята, как вы думаете, зачем нужен светофор? А о каких глазах говорится в загадке? (ответы детей - Светофор регулирует движение на улицах города, чтобы на улицах был порядок.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же означают сигналы светофора?  (ответы детей)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Красный?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(ответы детей)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 желтый? (ответы детей)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 зеленый? (ответы детей)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312" y="959067"/>
            <a:ext cx="5766816" cy="43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8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778" y="162806"/>
            <a:ext cx="2368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752" y="532139"/>
            <a:ext cx="85770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основу берем картон белого цвета, рисуем простым карандашом зарисовку дорожного знака (ребенок сам выбирает). Раскрашиваем пластилином вместо красок. Чтобы пластилин хорошо размазывался отрываем кусок и держим его в кулачке, чтобы пластилин подтаял. Контур рисунка можно сделать тонкими жгутиками (колбасками)ю Катаем вперед – назад. </a:t>
            </a:r>
          </a:p>
          <a:p>
            <a:endParaRPr lang="ru-RU" dirty="0"/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работ: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78" y="2563464"/>
            <a:ext cx="2731898" cy="3223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650" y="2088069"/>
            <a:ext cx="3566160" cy="2637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2738" r="23119"/>
          <a:stretch/>
        </p:blipFill>
        <p:spPr>
          <a:xfrm>
            <a:off x="4816730" y="3675507"/>
            <a:ext cx="4123944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194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51977"/>
            <a:ext cx="56601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«Запрещается-разрешается»:</a:t>
            </a:r>
          </a:p>
          <a:p>
            <a:pPr>
              <a:lnSpc>
                <a:spcPts val="1400"/>
              </a:lnSpc>
            </a:pPr>
            <a:endParaRPr lang="ru-RU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вышел ты гулять, на дорогу выбегать…</a:t>
            </a:r>
          </a:p>
          <a:p>
            <a:pPr>
              <a:lnSpc>
                <a:spcPts val="1400"/>
              </a:lnSpc>
            </a:pPr>
            <a:endParaRPr lang="ru-RU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другом во дворе играть…</a:t>
            </a:r>
          </a:p>
          <a:p>
            <a:pPr>
              <a:lnSpc>
                <a:spcPts val="1400"/>
              </a:lnSpc>
            </a:pPr>
            <a:endParaRPr lang="ru-RU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 по мостовой гонять…</a:t>
            </a:r>
          </a:p>
          <a:p>
            <a:pPr>
              <a:lnSpc>
                <a:spcPts val="1400"/>
              </a:lnSpc>
            </a:pPr>
            <a:endParaRPr lang="ru-RU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на остановке</a:t>
            </a:r>
          </a:p>
          <a:p>
            <a:pPr>
              <a:lnSpc>
                <a:spcPts val="1400"/>
              </a:lnSpc>
            </a:pPr>
            <a:endParaRPr lang="ru-RU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автобус подошел.</a:t>
            </a:r>
          </a:p>
          <a:p>
            <a:pPr>
              <a:lnSpc>
                <a:spcPts val="1400"/>
              </a:lnSpc>
            </a:pPr>
            <a:endParaRPr lang="ru-RU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расталкивать локтями</a:t>
            </a:r>
          </a:p>
          <a:p>
            <a:pPr>
              <a:lnSpc>
                <a:spcPts val="1400"/>
              </a:lnSpc>
            </a:pPr>
            <a:endParaRPr lang="ru-RU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Пробираясь до дверей…</a:t>
            </a:r>
          </a:p>
          <a:p>
            <a:pPr>
              <a:lnSpc>
                <a:spcPts val="1400"/>
              </a:lnSpc>
            </a:pPr>
            <a:endParaRPr lang="ru-RU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Уступить старушке место – …</a:t>
            </a:r>
          </a:p>
          <a:p>
            <a:pPr>
              <a:lnSpc>
                <a:spcPts val="1400"/>
              </a:lnSpc>
            </a:pPr>
            <a:endParaRPr lang="ru-RU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Ехать зайцем, как известно…</a:t>
            </a:r>
          </a:p>
          <a:p>
            <a:pPr>
              <a:lnSpc>
                <a:spcPts val="1400"/>
              </a:lnSpc>
            </a:pPr>
            <a:endParaRPr lang="ru-RU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обочине ходить…</a:t>
            </a:r>
          </a:p>
          <a:p>
            <a:pPr>
              <a:lnSpc>
                <a:spcPts val="1400"/>
              </a:lnSpc>
            </a:pPr>
            <a:endParaRPr lang="ru-RU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endParaRPr lang="ru-RU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и закончилось наше путешествие по стране Дорожных Знаков.</a:t>
            </a:r>
          </a:p>
          <a:p>
            <a:pPr>
              <a:lnSpc>
                <a:spcPts val="1400"/>
              </a:lnSpc>
            </a:pP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движения соблюдай всегда,</a:t>
            </a:r>
          </a:p>
          <a:p>
            <a:pPr>
              <a:lnSpc>
                <a:spcPts val="1400"/>
              </a:lnSpc>
            </a:pP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не приключилась на улице беда!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919" y="518016"/>
            <a:ext cx="3871341" cy="5161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477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51" y="149352"/>
            <a:ext cx="8199120" cy="22555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сегодня мы с вами отправимся в страну Дорожных знаков. Посмотрите внимательно на картину. Что вы на ней видите? (Ответы детей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Да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много машин на улицах: они везут взрослых на работу, детей - в детский сад, доставляют продукты в магазины. На этой картине вы видите безопасное движение автомобилей и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пешеходов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(Ответы детей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Как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думаете, везде ли можно ходить? (Ответы детей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думаете, какие ошибки совершают люди на иллюстрации? (ответы детей)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35" y="2103120"/>
            <a:ext cx="7023151" cy="4636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2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18872" y="1807122"/>
            <a:ext cx="8970264" cy="5910414"/>
          </a:xfrm>
        </p:spPr>
        <p:txBody>
          <a:bodyPr numCol="3">
            <a:noAutofit/>
          </a:bodyPr>
          <a:lstStyle/>
          <a:p>
            <a:pPr marL="457200" lvl="1" indent="0" algn="just">
              <a:buNone/>
            </a:pP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 городу, по улице,</a:t>
            </a:r>
          </a:p>
          <a:p>
            <a:pPr marL="457200" lvl="1" indent="0" algn="just">
              <a:buNone/>
            </a:pP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ходят просто так.</a:t>
            </a:r>
          </a:p>
          <a:p>
            <a:pPr marL="457200" lvl="1" indent="0" algn="just">
              <a:buNone/>
            </a:pP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не знаешь правила</a:t>
            </a:r>
          </a:p>
          <a:p>
            <a:pPr marL="457200" lvl="1" indent="0" algn="just">
              <a:buNone/>
            </a:pP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 попасть впросак.</a:t>
            </a:r>
          </a:p>
          <a:p>
            <a:pPr marL="457200" lvl="1" indent="0" algn="just">
              <a:buNone/>
            </a:pP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время будь внимательным,</a:t>
            </a:r>
          </a:p>
          <a:p>
            <a:pPr marL="457200" lvl="1" indent="0" algn="just">
              <a:buNone/>
            </a:pP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помни наперёд:</a:t>
            </a:r>
          </a:p>
          <a:p>
            <a:pPr marL="457200" lvl="1" indent="0" algn="just">
              <a:buNone/>
            </a:pP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имеют правила</a:t>
            </a:r>
          </a:p>
          <a:p>
            <a:pPr marL="457200" lvl="1" indent="0" algn="just">
              <a:buNone/>
            </a:pP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Шофер и пешеход!!!»</a:t>
            </a:r>
          </a:p>
          <a:p>
            <a:pPr marL="457200" lvl="1" indent="0" algn="just">
              <a:buNone/>
            </a:pPr>
            <a:r>
              <a:rPr lang="ru-RU" sz="16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-Ребята, чтобы не растеряться на улице и не попасть в беду нам на помощь придут дорожные знаки.</a:t>
            </a:r>
          </a:p>
          <a:p>
            <a:pPr marL="457200" lvl="1" indent="0" algn="just">
              <a:buNone/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различных знаков-</a:t>
            </a:r>
          </a:p>
          <a:p>
            <a:pPr marL="457200" lvl="1" indent="0" algn="just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знаки нужно знать,</a:t>
            </a:r>
          </a:p>
          <a:p>
            <a:pPr marL="457200" lvl="1" indent="0" algn="just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правил на дороге</a:t>
            </a:r>
          </a:p>
          <a:p>
            <a:pPr marL="457200" lvl="1" indent="0" algn="just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нарушать.</a:t>
            </a:r>
          </a:p>
          <a:p>
            <a:pPr marL="457200" lvl="1" indent="0" algn="just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 обозначает</a:t>
            </a:r>
          </a:p>
          <a:p>
            <a:pPr marL="457200" lvl="1" indent="0" algn="just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Обязательный запрет.</a:t>
            </a:r>
          </a:p>
          <a:p>
            <a:pPr marL="457200" lvl="1" indent="0" algn="just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гласит: «Нельзя так ехать»</a:t>
            </a:r>
          </a:p>
          <a:p>
            <a:pPr marL="457200" lvl="1" indent="0" algn="just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«Тут дороги нет».</a:t>
            </a:r>
          </a:p>
          <a:p>
            <a:pPr marL="457200" lvl="1" indent="0" algn="just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57200" lvl="1" indent="0" algn="just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ещё бывают знаки –</a:t>
            </a:r>
          </a:p>
          <a:p>
            <a:pPr marL="457200" lvl="1" indent="0" algn="just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Взяты в синенький квадрат.</a:t>
            </a:r>
          </a:p>
          <a:p>
            <a:pPr marL="457200" lvl="1" indent="0" algn="just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 где проехать можно,</a:t>
            </a:r>
          </a:p>
          <a:p>
            <a:pPr marL="457200" lvl="1" indent="0" algn="just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знаки говорят.</a:t>
            </a:r>
          </a:p>
          <a:p>
            <a:pPr marL="457200" lvl="1" indent="0" algn="just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и ребёнок,</a:t>
            </a:r>
          </a:p>
          <a:p>
            <a:pPr marL="457200" lvl="1" indent="0" algn="just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знак всегда предупредит.</a:t>
            </a:r>
          </a:p>
          <a:p>
            <a:pPr marL="457200" lvl="1" indent="0" algn="just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видишь красный треугольник,</a:t>
            </a:r>
          </a:p>
          <a:p>
            <a:pPr marL="457200" lvl="1" indent="0" algn="just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что-то ждет нас впереди.</a:t>
            </a:r>
          </a:p>
          <a:p>
            <a:pPr marL="457200" lvl="1" indent="0" algn="just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57200" lvl="1" indent="0" algn="just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Синенький прямоугольник</a:t>
            </a:r>
          </a:p>
          <a:p>
            <a:pPr marL="457200" lvl="1" indent="0" algn="just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поможет, где найти</a:t>
            </a:r>
          </a:p>
          <a:p>
            <a:pPr marL="457200" lvl="1" indent="0" algn="just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Остановку и заправку –</a:t>
            </a:r>
          </a:p>
          <a:p>
            <a:pPr marL="457200" lvl="1" indent="0" algn="just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Всё, что нужно вам в пути.</a:t>
            </a:r>
          </a:p>
          <a:p>
            <a:pPr marL="0" indent="0">
              <a:buNone/>
            </a:pPr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164" y="-75546"/>
            <a:ext cx="3822192" cy="188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9286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1" descr="C:\Users\User\Desktop\ЦОР 2010Г\мен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71688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2" descr="C:\Users\User\Desktop\ЦОР 2010Г\1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438" y="2286002"/>
            <a:ext cx="407193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3" descr="C:\Users\User\Desktop\ЦОР 2010Г\2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188" y="3357565"/>
            <a:ext cx="398303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 descr="C:\Users\User\Desktop\ЦОР 2010Г\111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188" y="5000627"/>
            <a:ext cx="27146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1" descr="C:\Users\User\Desktop\ЦОР 2010Г\222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50" y="3786190"/>
            <a:ext cx="350043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C:\Users\User\Desktop\ЦОР 2010Г\333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688" y="2786065"/>
            <a:ext cx="342900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7" descr="F:\ОФОРМИТЕЛЬСКАЯ\значки\sawaw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769" y="250032"/>
            <a:ext cx="607218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418969" y="452344"/>
            <a:ext cx="4572000" cy="1071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Book Antiqua" pitchFamily="18" charset="0"/>
                <a:cs typeface="Arial"/>
              </a:rPr>
              <a:t>ДОРОЖНЫЙ ЗНАК -</a:t>
            </a:r>
          </a:p>
          <a:p>
            <a:pPr algn="just">
              <a:defRPr/>
            </a:pPr>
            <a:r>
              <a:rPr lang="ru-RU" sz="1400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Book Antiqua" pitchFamily="18" charset="0"/>
                <a:cs typeface="Arial"/>
              </a:rPr>
              <a:t>табличка со схематическим рисунком, </a:t>
            </a:r>
          </a:p>
          <a:p>
            <a:pPr algn="just">
              <a:defRPr/>
            </a:pPr>
            <a:r>
              <a:rPr lang="ru-RU" sz="1400" dirty="0" smtClean="0">
                <a:solidFill>
                  <a:srgbClr val="002060"/>
                </a:solidFill>
                <a:latin typeface="Book Antiqua" pitchFamily="18" charset="0"/>
              </a:rPr>
              <a:t>устанавливаемый у дороги для сообщения определённой информации участникам дорожного     движения.</a:t>
            </a:r>
            <a:endParaRPr lang="ru-RU" sz="1400" kern="10" dirty="0">
              <a:solidFill>
                <a:srgbClr val="002060"/>
              </a:solidFill>
              <a:latin typeface="Book Antiqua" pitchFamily="18" charset="0"/>
              <a:cs typeface="Arial"/>
            </a:endParaRPr>
          </a:p>
        </p:txBody>
      </p:sp>
      <p:pic>
        <p:nvPicPr>
          <p:cNvPr id="16" name="Picture 13" descr="C:\Users\User\Desktop\ЦОР 2010Г\555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063" y="4271267"/>
            <a:ext cx="42862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C:\Users\User\Desktop\ЦОР 2010Г\666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892680"/>
            <a:ext cx="38576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55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3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84" y="105156"/>
            <a:ext cx="8894064" cy="6670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72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ttp://www.egeteka.ru/upload/medialibrary/435/4359cd87ae6edc33e82c3f70bae906d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643063"/>
            <a:ext cx="48577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285750"/>
            <a:ext cx="5289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/>
              <a:t>Знак “Движение запрещено"</a:t>
            </a:r>
            <a:endParaRPr lang="ru-RU" altLang="ru-RU" sz="280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85750" y="857250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Этот знак ну очень строгий,</a:t>
            </a:r>
            <a:br>
              <a:rPr lang="ru-RU" altLang="ru-RU" sz="2000"/>
            </a:br>
            <a:r>
              <a:rPr lang="ru-RU" altLang="ru-RU" sz="2000"/>
              <a:t>Коль стоит он на дороге.</a:t>
            </a:r>
            <a:br>
              <a:rPr lang="ru-RU" altLang="ru-RU" sz="2000"/>
            </a:br>
            <a:r>
              <a:rPr lang="ru-RU" altLang="ru-RU" sz="2000"/>
              <a:t>Говорит он нам: "Друзья,</a:t>
            </a:r>
            <a:br>
              <a:rPr lang="ru-RU" altLang="ru-RU" sz="2000"/>
            </a:br>
            <a:r>
              <a:rPr lang="ru-RU" altLang="ru-RU" sz="2000"/>
              <a:t>Ездить здесь совсем нельзя!"</a:t>
            </a:r>
          </a:p>
        </p:txBody>
      </p:sp>
    </p:spTree>
    <p:extLst>
      <p:ext uri="{BB962C8B-B14F-4D97-AF65-F5344CB8AC3E}">
        <p14:creationId xmlns:p14="http://schemas.microsoft.com/office/powerpoint/2010/main" val="197829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85750" y="357188"/>
            <a:ext cx="4572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Знак "Пешеходный переход»</a:t>
            </a:r>
          </a:p>
          <a:p>
            <a:pPr eaLnBrk="1" hangingPunct="1"/>
            <a:r>
              <a:rPr lang="ru-RU" altLang="ru-RU" sz="2000" b="1"/>
              <a:t>:</a:t>
            </a:r>
            <a:r>
              <a:rPr lang="ru-RU" altLang="ru-RU" sz="2000"/>
              <a:t>Здесь наземный переход,</a:t>
            </a:r>
            <a:br>
              <a:rPr lang="ru-RU" altLang="ru-RU" sz="2000"/>
            </a:br>
            <a:r>
              <a:rPr lang="ru-RU" altLang="ru-RU" sz="2000"/>
              <a:t>Ходит целый день народ.</a:t>
            </a:r>
            <a:br>
              <a:rPr lang="ru-RU" altLang="ru-RU" sz="2000"/>
            </a:br>
            <a:r>
              <a:rPr lang="ru-RU" altLang="ru-RU" sz="2000"/>
              <a:t>Ты, водитель, не грусти,</a:t>
            </a:r>
            <a:br>
              <a:rPr lang="ru-RU" altLang="ru-RU" sz="2000"/>
            </a:br>
            <a:r>
              <a:rPr lang="ru-RU" altLang="ru-RU" sz="2000"/>
              <a:t>Пешехода пропусти!</a:t>
            </a:r>
          </a:p>
        </p:txBody>
      </p:sp>
      <p:pic>
        <p:nvPicPr>
          <p:cNvPr id="4" name="Picture 2" descr="http://assets.its-spc.ru/waymark/road+signs/5.19.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143125"/>
            <a:ext cx="3598862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89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85750" y="214313"/>
            <a:ext cx="52149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Знак "Движение пешеходов запрещено":</a:t>
            </a:r>
          </a:p>
          <a:p>
            <a:pPr eaLnBrk="1" hangingPunct="1"/>
            <a:r>
              <a:rPr lang="ru-RU" altLang="ru-RU" sz="2400"/>
              <a:t>В дождь и в ясную погоду</a:t>
            </a:r>
            <a:br>
              <a:rPr lang="ru-RU" altLang="ru-RU" sz="2400"/>
            </a:br>
            <a:r>
              <a:rPr lang="ru-RU" altLang="ru-RU" sz="2400"/>
              <a:t>Здесь не ходят пешеходы.</a:t>
            </a:r>
            <a:br>
              <a:rPr lang="ru-RU" altLang="ru-RU" sz="2400"/>
            </a:br>
            <a:r>
              <a:rPr lang="ru-RU" altLang="ru-RU" sz="2400"/>
              <a:t>Говорит им знак одно:</a:t>
            </a:r>
            <a:br>
              <a:rPr lang="ru-RU" altLang="ru-RU" sz="2400"/>
            </a:br>
            <a:r>
              <a:rPr lang="ru-RU" altLang="ru-RU" sz="2400"/>
              <a:t>"Вам ходить запрещено!"</a:t>
            </a:r>
          </a:p>
        </p:txBody>
      </p:sp>
      <p:pic>
        <p:nvPicPr>
          <p:cNvPr id="4" name="Picture 2" descr="http://nevaznak.com/media/images/016dadfd08ce8332c3b116386f2d5a2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071688"/>
            <a:ext cx="431165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04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85750" y="214313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Знак "Подземный пешеходный переход":</a:t>
            </a:r>
          </a:p>
          <a:p>
            <a:pPr eaLnBrk="1" hangingPunct="1"/>
            <a:r>
              <a:rPr lang="ru-RU" altLang="ru-RU" sz="2400"/>
              <a:t>Знает каждый пешеход</a:t>
            </a:r>
            <a:br>
              <a:rPr lang="ru-RU" altLang="ru-RU" sz="2400"/>
            </a:br>
            <a:r>
              <a:rPr lang="ru-RU" altLang="ru-RU" sz="2400"/>
              <a:t>Про подземный этот ход.</a:t>
            </a:r>
            <a:br>
              <a:rPr lang="ru-RU" altLang="ru-RU" sz="2400"/>
            </a:br>
            <a:r>
              <a:rPr lang="ru-RU" altLang="ru-RU" sz="2400"/>
              <a:t>Город он не украшает,</a:t>
            </a:r>
            <a:br>
              <a:rPr lang="ru-RU" altLang="ru-RU" sz="2400"/>
            </a:br>
            <a:r>
              <a:rPr lang="ru-RU" altLang="ru-RU" sz="2400"/>
              <a:t>Но машинам не мешает!</a:t>
            </a:r>
          </a:p>
        </p:txBody>
      </p:sp>
      <p:pic>
        <p:nvPicPr>
          <p:cNvPr id="4" name="Picture 4" descr="http://vse-znaki.ru/resize.php?name=/files/Image/znaki22/6.6.jpg&amp;widthMin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286000"/>
            <a:ext cx="438150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05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72</TotalTime>
  <Words>470</Words>
  <Application>Microsoft Office PowerPoint</Application>
  <PresentationFormat>Экран (4:3)</PresentationFormat>
  <Paragraphs>132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Book Antiqua</vt:lpstr>
      <vt:lpstr>Calibri</vt:lpstr>
      <vt:lpstr>Calibri Light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</dc:creator>
  <cp:lastModifiedBy>Алина</cp:lastModifiedBy>
  <cp:revision>8</cp:revision>
  <dcterms:created xsi:type="dcterms:W3CDTF">2021-02-14T04:56:13Z</dcterms:created>
  <dcterms:modified xsi:type="dcterms:W3CDTF">2021-02-14T06:08:40Z</dcterms:modified>
</cp:coreProperties>
</file>