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0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  <Override ContentType="application/vnd.openxmlformats-officedocument.theme+xml" PartName="/ppt/theme/theme1.xml"/>
  <Override ContentType="application/vnd.openxmlformats-officedocument.presentationml.viewProps+xml" PartName="/ppt/viewProps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2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viewProps" Target="viewProps2.xml"/><Relationship Id="rId3" Type="http://schemas.openxmlformats.org/officeDocument/2006/relationships/presProps" Target="presProps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7737-BD88-425B-98DA-AF1D3A87337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170A-09DE-4CEB-B78D-FA319885E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2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7737-BD88-425B-98DA-AF1D3A87337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170A-09DE-4CEB-B78D-FA319885E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21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7737-BD88-425B-98DA-AF1D3A87337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170A-09DE-4CEB-B78D-FA319885E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08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7737-BD88-425B-98DA-AF1D3A87337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170A-09DE-4CEB-B78D-FA319885E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57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7737-BD88-425B-98DA-AF1D3A87337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170A-09DE-4CEB-B78D-FA319885E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25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7737-BD88-425B-98DA-AF1D3A87337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170A-09DE-4CEB-B78D-FA319885E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4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7737-BD88-425B-98DA-AF1D3A87337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170A-09DE-4CEB-B78D-FA319885E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1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7737-BD88-425B-98DA-AF1D3A87337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170A-09DE-4CEB-B78D-FA319885E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28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7737-BD88-425B-98DA-AF1D3A87337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170A-09DE-4CEB-B78D-FA319885E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5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7737-BD88-425B-98DA-AF1D3A87337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170A-09DE-4CEB-B78D-FA319885E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01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7737-BD88-425B-98DA-AF1D3A87337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170A-09DE-4CEB-B78D-FA319885E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77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7737-BD88-425B-98DA-AF1D3A87337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8170A-09DE-4CEB-B78D-FA319885E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95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7.jp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50" y="0"/>
            <a:ext cx="103722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94295" y="968991"/>
            <a:ext cx="6722660" cy="4763069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ФЭМП на тему: «Построим заборчик вокруг елочки»</a:t>
            </a:r>
            <a:br>
              <a:rPr lang="ru-RU" sz="4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воспитатель Береговая М.А.</a:t>
            </a:r>
            <a:endParaRPr lang="ru-RU" sz="32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84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398" y="419716"/>
            <a:ext cx="10658901" cy="876821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Игровое упражнение «Покормим воробышков»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914399" y="1433015"/>
            <a:ext cx="10658901" cy="50360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Давайте покормим воробышек, для этого каждой птичке нужно дать по одному зернышку (ребенок дает одну, мама одну, папа одну).</a:t>
            </a:r>
          </a:p>
          <a:p>
            <a:pPr>
              <a:buFontTx/>
              <a:buChar char="-"/>
            </a:pPr>
            <a:r>
              <a:rPr lang="ru-RU" dirty="0" smtClean="0"/>
              <a:t>Сколько зернышек вы дали птичкам? (по одному)</a:t>
            </a:r>
          </a:p>
          <a:p>
            <a:pPr>
              <a:buFontTx/>
              <a:buChar char="-"/>
            </a:pPr>
            <a:r>
              <a:rPr lang="ru-RU" dirty="0" smtClean="0"/>
              <a:t>Что можно сказать о количестве воробышек и зернышек? (поровну, столько-сколько)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" t="12264" r="759" b="7076"/>
          <a:stretch/>
        </p:blipFill>
        <p:spPr>
          <a:xfrm>
            <a:off x="2356512" y="4271748"/>
            <a:ext cx="7042245" cy="2333768"/>
          </a:xfrm>
          <a:prstGeom prst="round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01" y="3835015"/>
            <a:ext cx="1575595" cy="12625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470" y="3951023"/>
            <a:ext cx="1575595" cy="12625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594" y="3951024"/>
            <a:ext cx="1575595" cy="12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80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914399" y="736979"/>
            <a:ext cx="10658901" cy="5732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В конце игры дети имитируют действия воробышков: летают, клюют, прыгают. Родители комментируют:</a:t>
            </a:r>
          </a:p>
          <a:p>
            <a:pPr marL="0" indent="0">
              <a:buNone/>
            </a:pPr>
            <a:r>
              <a:rPr lang="ru-RU" sz="4000" dirty="0" smtClean="0"/>
              <a:t>- Воробышки летают – машем ручками,</a:t>
            </a:r>
          </a:p>
          <a:p>
            <a:pPr marL="0" indent="0">
              <a:buNone/>
            </a:pPr>
            <a:r>
              <a:rPr lang="ru-RU" sz="4000" dirty="0" smtClean="0"/>
              <a:t>- Клюют – стучим пальчиками по полу,</a:t>
            </a:r>
          </a:p>
          <a:p>
            <a:pPr marL="0" indent="0">
              <a:buNone/>
            </a:pPr>
            <a:r>
              <a:rPr lang="ru-RU" sz="4000" dirty="0" smtClean="0"/>
              <a:t>- Прыгают - смотрят направо, налево.</a:t>
            </a:r>
            <a:endParaRPr lang="ru-RU" sz="40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761" y="4347464"/>
            <a:ext cx="2647663" cy="212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99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idx="2" type="body"/>
          </p:nvPr>
        </p:nvSpPr>
        <p:spPr>
          <a:xfrm>
            <a:off x="341195" y="218365"/>
            <a:ext cx="11232000" cy="62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ru-RU" sz="1400"/>
              <a:t>Приложение 1</a:t>
            </a:r>
            <a:endParaRPr sz="1400"/>
          </a:p>
        </p:txBody>
      </p:sp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7101" y="1333904"/>
            <a:ext cx="2176273" cy="1743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4"/>
          <p:cNvPicPr preferRelativeResize="0"/>
          <p:nvPr/>
        </p:nvPicPr>
        <p:blipFill rotWithShape="1">
          <a:blip r:embed="rId3">
            <a:alphaModFix/>
          </a:blip>
          <a:srcRect b="7081" l="1331" r="753" t="12260"/>
          <a:stretch/>
        </p:blipFill>
        <p:spPr>
          <a:xfrm>
            <a:off x="838200" y="3562066"/>
            <a:ext cx="8331300" cy="27609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  <p:pic>
        <p:nvPicPr>
          <p:cNvPr id="29" name="Google Shape;2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94729" y="1262967"/>
            <a:ext cx="2264801" cy="1814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510885" y="1347918"/>
            <a:ext cx="2248226" cy="1801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1"/>
          <p:cNvPicPr preferRelativeResize="0"/>
          <p:nvPr>
            <p:ph idx="1" type="body"/>
          </p:nvPr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"/>
          <p:cNvSpPr txBox="1"/>
          <p:nvPr>
            <p:ph idx="2" type="body"/>
          </p:nvPr>
        </p:nvSpPr>
        <p:spPr>
          <a:xfrm>
            <a:off x="733000" y="287050"/>
            <a:ext cx="107259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2590"/>
              <a:buNone/>
            </a:pPr>
            <a:r>
              <a:rPr b="1" lang="ru-RU" sz="2590">
                <a:solidFill>
                  <a:srgbClr val="548135"/>
                </a:solidFill>
              </a:rPr>
              <a:t>Программное содержание: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AutoNum type="arabicPeriod"/>
            </a:pPr>
            <a:r>
              <a:rPr lang="ru-RU" sz="2590"/>
              <a:t>Познакомить с приемами сравнения двух предметов по высоте, учить понимать слова: </a:t>
            </a:r>
            <a:r>
              <a:rPr i="1" lang="ru-RU" sz="2590"/>
              <a:t>высокий – низкий, выше – ниже.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AutoNum type="arabicPeriod"/>
            </a:pPr>
            <a:r>
              <a:rPr lang="ru-RU" sz="2590"/>
              <a:t>Упражнять в определении пространственных направлений от себя.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AutoNum type="arabicPeriod"/>
            </a:pPr>
            <a:r>
              <a:rPr lang="ru-RU" sz="2590"/>
              <a:t>Совершенствовать навыки сравнения двух равных групп предметов способом приложения и пользоваться словами: </a:t>
            </a:r>
            <a:r>
              <a:rPr i="1" lang="ru-RU" sz="2590"/>
              <a:t>по много, поровну, столько – сколько.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ts val="2590"/>
              <a:buNone/>
            </a:pPr>
            <a:r>
              <a:rPr b="1" lang="ru-RU" sz="2590">
                <a:solidFill>
                  <a:srgbClr val="548135"/>
                </a:solidFill>
              </a:rPr>
              <a:t>Демонстрационный материал: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AutoNum type="arabicPeriod"/>
            </a:pPr>
            <a:r>
              <a:rPr lang="ru-RU" sz="2590"/>
              <a:t>Две елочки, контрастные по величине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AutoNum type="arabicPeriod"/>
            </a:pPr>
            <a:r>
              <a:rPr lang="ru-RU" sz="2590"/>
              <a:t>Картонный заборчик на подставке, воробьи (по количеству детей)</a:t>
            </a:r>
            <a:endParaRPr sz="259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ts val="2590"/>
              <a:buNone/>
            </a:pPr>
            <a:r>
              <a:rPr b="1" lang="ru-RU" sz="2590">
                <a:solidFill>
                  <a:srgbClr val="548135"/>
                </a:solidFill>
              </a:rPr>
              <a:t>Раздаточный материал: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AutoNum type="arabicPeriod"/>
            </a:pPr>
            <a:r>
              <a:rPr lang="ru-RU" sz="2590"/>
              <a:t>Заборчики контрастные по высоте (по 2 штуки)</a:t>
            </a:r>
            <a:endParaRPr sz="2590"/>
          </a:p>
          <a:p>
            <a:pPr indent="-457200" lvl="0" marL="4572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AutoNum type="arabicPeriod"/>
            </a:pPr>
            <a:r>
              <a:rPr lang="ru-RU" sz="2590"/>
              <a:t>Зерна</a:t>
            </a:r>
            <a:endParaRPr sz="259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2"/>
          <p:cNvPicPr preferRelativeResize="0"/>
          <p:nvPr>
            <p:ph idx="1" type="body"/>
          </p:nvPr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/>
          <p:nvPr>
            <p:ph type="title"/>
          </p:nvPr>
        </p:nvSpPr>
        <p:spPr>
          <a:xfrm>
            <a:off x="711950" y="283334"/>
            <a:ext cx="9002400" cy="107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ru-RU">
                <a:solidFill>
                  <a:srgbClr val="FF0000"/>
                </a:solidFill>
              </a:rPr>
              <a:t>Методика проведения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9" name="Google Shape;19;p2"/>
          <p:cNvSpPr txBox="1"/>
          <p:nvPr>
            <p:ph idx="2" type="body"/>
          </p:nvPr>
        </p:nvSpPr>
        <p:spPr>
          <a:xfrm>
            <a:off x="711950" y="1359126"/>
            <a:ext cx="10768200" cy="38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Ребята, давайте отправиться в зимний лес и рассмотрим деревья (рис.1), которые растут в нем.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ru-RU"/>
              <a:t>Как называются эти деревья? Что можно сказать о высоте деревьев?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Проводим рукой вдоль каждой елочки (снизу вверх), показывая их высоту, и поясняем: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ru-RU"/>
              <a:t>Это высокая елочка, а это низкая елочка. 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ru-RU"/>
              <a:t>Что можно сказать о высоте этой елочки (указывать на высокую (низкую) елочку) по сравнению с этой елочкой (указывать на низкую (высокую) елочку)?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ru-RU"/>
              <a:t>Нужно чтобы результаты сравнения дети обозначали словами </a:t>
            </a:r>
            <a:r>
              <a:rPr i="1" lang="ru-RU"/>
              <a:t>выше, ниже</a:t>
            </a:r>
            <a:r>
              <a:rPr lang="ru-RU"/>
              <a:t>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195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04" y="365125"/>
            <a:ext cx="8065827" cy="604932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867331" y="5704764"/>
            <a:ext cx="1891068" cy="709684"/>
          </a:xfrm>
        </p:spPr>
        <p:txBody>
          <a:bodyPr/>
          <a:lstStyle/>
          <a:p>
            <a:r>
              <a:rPr lang="ru-RU" dirty="0"/>
              <a:t>(рис.1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54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>
            <p:ph idx="1" type="body"/>
          </p:nvPr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5167" y="3766428"/>
            <a:ext cx="4285398" cy="24105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/>
          <p:nvPr>
            <p:ph idx="2" type="body"/>
          </p:nvPr>
        </p:nvSpPr>
        <p:spPr>
          <a:xfrm>
            <a:off x="534550" y="542974"/>
            <a:ext cx="11122800" cy="63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None/>
            </a:pPr>
            <a:r>
              <a:rPr b="1" i="1" lang="ru-RU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Игровая ситуация «Построим заборчик вокруг елочки»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Давайте рассмотрим заборчики и сравним их по высоте.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ru-RU"/>
              <a:t>Что можно сказать о высоте заборчиков? Как можно об этом узнать?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13600" y="3246330"/>
            <a:ext cx="4285398" cy="3243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69242" y="5022376"/>
            <a:ext cx="10508776" cy="14466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Calibri" panose="020F0502020204030204"/>
              </a:rPr>
              <a:t>Дети сравнивают заборчики способом наложения и приложения (по выбору), показывают высокий (низкий) </a:t>
            </a:r>
            <a:r>
              <a:rPr lang="ru-RU" sz="3200" dirty="0" smtClean="0">
                <a:solidFill>
                  <a:prstClr val="black"/>
                </a:solidFill>
                <a:latin typeface="Calibri" panose="020F0502020204030204"/>
              </a:rPr>
              <a:t>заборчик.</a:t>
            </a:r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656" y="771099"/>
            <a:ext cx="5314666" cy="4022725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" r="1247"/>
          <a:stretch/>
        </p:blipFill>
        <p:spPr>
          <a:xfrm>
            <a:off x="5472753" y="2383288"/>
            <a:ext cx="4135272" cy="241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2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7546" y="5592218"/>
            <a:ext cx="11559653" cy="876821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ru-RU" sz="3200" dirty="0" smtClean="0">
                <a:solidFill>
                  <a:prstClr val="black"/>
                </a:solidFill>
                <a:latin typeface="Calibri" panose="020F0502020204030204"/>
              </a:rPr>
              <a:t>А теперь нам нужно </a:t>
            </a:r>
            <a:r>
              <a:rPr lang="ru-RU" sz="3200" dirty="0">
                <a:solidFill>
                  <a:prstClr val="black"/>
                </a:solidFill>
                <a:latin typeface="Calibri" panose="020F0502020204030204"/>
              </a:rPr>
              <a:t>высокую елочку </a:t>
            </a:r>
            <a:r>
              <a:rPr lang="ru-RU" sz="3200" dirty="0" smtClean="0">
                <a:solidFill>
                  <a:prstClr val="black"/>
                </a:solidFill>
                <a:latin typeface="Calibri" panose="020F0502020204030204"/>
              </a:rPr>
              <a:t>загородить </a:t>
            </a:r>
            <a:r>
              <a:rPr lang="ru-RU" sz="3200" dirty="0">
                <a:solidFill>
                  <a:prstClr val="black"/>
                </a:solidFill>
                <a:latin typeface="Calibri" panose="020F0502020204030204"/>
              </a:rPr>
              <a:t>высоким заборчиком, а низкую – низким и еще раз </a:t>
            </a:r>
            <a:r>
              <a:rPr lang="ru-RU" sz="3200" dirty="0" smtClean="0">
                <a:solidFill>
                  <a:prstClr val="black"/>
                </a:solidFill>
                <a:latin typeface="Calibri" panose="020F0502020204030204"/>
              </a:rPr>
              <a:t>сравнить </a:t>
            </a:r>
            <a:r>
              <a:rPr lang="ru-RU" sz="3200" dirty="0">
                <a:solidFill>
                  <a:prstClr val="black"/>
                </a:solidFill>
                <a:latin typeface="Calibri" panose="020F0502020204030204"/>
              </a:rPr>
              <a:t>заборчики. </a:t>
            </a:r>
            <a:r>
              <a:rPr lang="ru-RU" sz="3200" dirty="0" smtClean="0">
                <a:solidFill>
                  <a:prstClr val="black"/>
                </a:solidFill>
                <a:latin typeface="Calibri" panose="020F0502020204030204"/>
              </a:rPr>
              <a:t>Нужно следить </a:t>
            </a:r>
            <a:r>
              <a:rPr lang="ru-RU" sz="3200" dirty="0">
                <a:solidFill>
                  <a:prstClr val="black"/>
                </a:solidFill>
                <a:latin typeface="Calibri" panose="020F0502020204030204"/>
              </a:rPr>
              <a:t>за тем, чтобы при обозначении результатов сравнения дети пользовались словами </a:t>
            </a:r>
            <a:r>
              <a:rPr lang="ru-RU" sz="3200" i="1" dirty="0">
                <a:solidFill>
                  <a:prstClr val="black"/>
                </a:solidFill>
                <a:latin typeface="Calibri" panose="020F0502020204030204"/>
              </a:rPr>
              <a:t>выше, ниже</a:t>
            </a:r>
            <a:r>
              <a:rPr lang="ru-RU" sz="3200" dirty="0">
                <a:solidFill>
                  <a:prstClr val="black"/>
                </a:solidFill>
                <a:latin typeface="Calibri" panose="020F0502020204030204"/>
              </a:rPr>
              <a:t>.</a:t>
            </a:r>
            <a:br>
              <a:rPr lang="ru-RU" sz="3200" dirty="0">
                <a:solidFill>
                  <a:prstClr val="black"/>
                </a:solidFill>
                <a:latin typeface="Calibri" panose="020F0502020204030204"/>
              </a:rPr>
            </a:b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38" y="266211"/>
            <a:ext cx="5827594" cy="4370662"/>
          </a:xfrm>
          <a:prstGeom prst="rect">
            <a:avLst/>
          </a:prstGeom>
        </p:spPr>
      </p:pic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" r="2214"/>
          <a:stretch/>
        </p:blipFill>
        <p:spPr>
          <a:xfrm>
            <a:off x="327546" y="2219555"/>
            <a:ext cx="3316406" cy="2690352"/>
          </a:xfrm>
          <a:prstGeom prst="roundRect">
            <a:avLst/>
          </a:prstGeom>
        </p:spPr>
      </p:pic>
      <p:pic>
        <p:nvPicPr>
          <p:cNvPr id="3" name="Рисунок 2">
            <a:hlinkClick r:id="" action="ppaction://hlinkshowjump?jump=previousslide" highlightClick="1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" r="2494"/>
          <a:stretch/>
        </p:blipFill>
        <p:spPr>
          <a:xfrm>
            <a:off x="9103054" y="3261892"/>
            <a:ext cx="2784145" cy="1648015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8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1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" r="2214"/>
          <a:stretch/>
        </p:blipFill>
        <p:spPr>
          <a:xfrm>
            <a:off x="2893324" y="2615262"/>
            <a:ext cx="3316406" cy="2690352"/>
          </a:xfrm>
          <a:prstGeom prst="round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  <p:pic>
        <p:nvPicPr>
          <p:cNvPr id="9" name="Рисунок 8">
            <a:hlinkClick r:id="" action="ppaction://hlinkshowjump?jump=previousslide" highlightClick="1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" r="2494"/>
          <a:stretch/>
        </p:blipFill>
        <p:spPr>
          <a:xfrm>
            <a:off x="6430362" y="3284056"/>
            <a:ext cx="2784145" cy="1648015"/>
          </a:xfrm>
          <a:prstGeom prst="round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05" y="1098725"/>
            <a:ext cx="5827594" cy="43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378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398" y="419716"/>
            <a:ext cx="10658901" cy="876821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Игровое упражнение «Покормим воробышков»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914399" y="1433015"/>
            <a:ext cx="10658901" cy="50360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Поставьте на стол картонный заборчик на подставке, в прорезях которого сидят воробьи ( по количеству присутствующих на занятии, ребенку, родителям), и задайте вопрос:</a:t>
            </a:r>
          </a:p>
          <a:p>
            <a:pPr marL="0" indent="0">
              <a:buNone/>
            </a:pPr>
            <a:r>
              <a:rPr lang="ru-RU" dirty="0" smtClean="0"/>
              <a:t>- Сколько воробьев сидит на заборе? (Много)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" t="12264" r="759" b="7076"/>
          <a:stretch/>
        </p:blipFill>
        <p:spPr>
          <a:xfrm>
            <a:off x="2356512" y="4271748"/>
            <a:ext cx="7042245" cy="2333768"/>
          </a:xfrm>
          <a:prstGeom prst="round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01" y="3835015"/>
            <a:ext cx="1575595" cy="12625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470" y="3951023"/>
            <a:ext cx="1575595" cy="12625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594" y="3951024"/>
            <a:ext cx="1575595" cy="12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536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