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3" r:id="rId5"/>
    <p:sldId id="264" r:id="rId6"/>
    <p:sldId id="265" r:id="rId7"/>
    <p:sldId id="266" r:id="rId8"/>
    <p:sldId id="267" r:id="rId9"/>
    <p:sldId id="268" r:id="rId10"/>
    <p:sldId id="269" r:id="rId11"/>
    <p:sldId id="259" r:id="rId12"/>
    <p:sldId id="260" r:id="rId13"/>
    <p:sldId id="261" r:id="rId14"/>
    <p:sldId id="262"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42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5E51435-DEC4-43C1-926A-92FC0E795A42}" type="datetimeFigureOut">
              <a:rPr lang="ru-RU" smtClean="0"/>
              <a:t>16.02.2021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09D9554-6AAE-4D2D-B2C8-286372F64A14}" type="slidenum">
              <a:rPr lang="ru-RU" smtClean="0"/>
              <a:t>‹#›</a:t>
            </a:fld>
            <a:endParaRPr lang="ru-RU"/>
          </a:p>
        </p:txBody>
      </p:sp>
    </p:spTree>
    <p:extLst>
      <p:ext uri="{BB962C8B-B14F-4D97-AF65-F5344CB8AC3E}">
        <p14:creationId xmlns:p14="http://schemas.microsoft.com/office/powerpoint/2010/main" val="2835007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5E51435-DEC4-43C1-926A-92FC0E795A42}" type="datetimeFigureOut">
              <a:rPr lang="ru-RU" smtClean="0"/>
              <a:t>16.02.2021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09D9554-6AAE-4D2D-B2C8-286372F64A14}" type="slidenum">
              <a:rPr lang="ru-RU" smtClean="0"/>
              <a:t>‹#›</a:t>
            </a:fld>
            <a:endParaRPr lang="ru-RU"/>
          </a:p>
        </p:txBody>
      </p:sp>
    </p:spTree>
    <p:extLst>
      <p:ext uri="{BB962C8B-B14F-4D97-AF65-F5344CB8AC3E}">
        <p14:creationId xmlns:p14="http://schemas.microsoft.com/office/powerpoint/2010/main" val="3555213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5E51435-DEC4-43C1-926A-92FC0E795A42}" type="datetimeFigureOut">
              <a:rPr lang="ru-RU" smtClean="0"/>
              <a:t>16.02.2021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09D9554-6AAE-4D2D-B2C8-286372F64A14}" type="slidenum">
              <a:rPr lang="ru-RU" smtClean="0"/>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82792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5E51435-DEC4-43C1-926A-92FC0E795A42}" type="datetimeFigureOut">
              <a:rPr lang="ru-RU" smtClean="0"/>
              <a:t>16.02.2021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09D9554-6AAE-4D2D-B2C8-286372F64A14}" type="slidenum">
              <a:rPr lang="ru-RU" smtClean="0"/>
              <a:t>‹#›</a:t>
            </a:fld>
            <a:endParaRPr lang="ru-RU"/>
          </a:p>
        </p:txBody>
      </p:sp>
    </p:spTree>
    <p:extLst>
      <p:ext uri="{BB962C8B-B14F-4D97-AF65-F5344CB8AC3E}">
        <p14:creationId xmlns:p14="http://schemas.microsoft.com/office/powerpoint/2010/main" val="2396283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5E51435-DEC4-43C1-926A-92FC0E795A42}" type="datetimeFigureOut">
              <a:rPr lang="ru-RU" smtClean="0"/>
              <a:t>16.02.2021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09D9554-6AAE-4D2D-B2C8-286372F64A14}" type="slidenum">
              <a:rPr lang="ru-RU" smtClean="0"/>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45316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5E51435-DEC4-43C1-926A-92FC0E795A42}" type="datetimeFigureOut">
              <a:rPr lang="ru-RU" smtClean="0"/>
              <a:t>16.02.2021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09D9554-6AAE-4D2D-B2C8-286372F64A14}" type="slidenum">
              <a:rPr lang="ru-RU" smtClean="0"/>
              <a:t>‹#›</a:t>
            </a:fld>
            <a:endParaRPr lang="ru-RU"/>
          </a:p>
        </p:txBody>
      </p:sp>
    </p:spTree>
    <p:extLst>
      <p:ext uri="{BB962C8B-B14F-4D97-AF65-F5344CB8AC3E}">
        <p14:creationId xmlns:p14="http://schemas.microsoft.com/office/powerpoint/2010/main" val="3933326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5E51435-DEC4-43C1-926A-92FC0E795A42}" type="datetimeFigureOut">
              <a:rPr lang="ru-RU" smtClean="0"/>
              <a:t>16.02.2021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09D9554-6AAE-4D2D-B2C8-286372F64A14}" type="slidenum">
              <a:rPr lang="ru-RU" smtClean="0"/>
              <a:t>‹#›</a:t>
            </a:fld>
            <a:endParaRPr lang="ru-RU"/>
          </a:p>
        </p:txBody>
      </p:sp>
    </p:spTree>
    <p:extLst>
      <p:ext uri="{BB962C8B-B14F-4D97-AF65-F5344CB8AC3E}">
        <p14:creationId xmlns:p14="http://schemas.microsoft.com/office/powerpoint/2010/main" val="529975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5E51435-DEC4-43C1-926A-92FC0E795A42}" type="datetimeFigureOut">
              <a:rPr lang="ru-RU" smtClean="0"/>
              <a:t>16.02.2021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09D9554-6AAE-4D2D-B2C8-286372F64A14}" type="slidenum">
              <a:rPr lang="ru-RU" smtClean="0"/>
              <a:t>‹#›</a:t>
            </a:fld>
            <a:endParaRPr lang="ru-RU"/>
          </a:p>
        </p:txBody>
      </p:sp>
    </p:spTree>
    <p:extLst>
      <p:ext uri="{BB962C8B-B14F-4D97-AF65-F5344CB8AC3E}">
        <p14:creationId xmlns:p14="http://schemas.microsoft.com/office/powerpoint/2010/main" val="64850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5E51435-DEC4-43C1-926A-92FC0E795A42}" type="datetimeFigureOut">
              <a:rPr lang="ru-RU" smtClean="0"/>
              <a:t>16.02.2021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09D9554-6AAE-4D2D-B2C8-286372F64A14}" type="slidenum">
              <a:rPr lang="ru-RU" smtClean="0"/>
              <a:t>‹#›</a:t>
            </a:fld>
            <a:endParaRPr lang="ru-RU"/>
          </a:p>
        </p:txBody>
      </p:sp>
    </p:spTree>
    <p:extLst>
      <p:ext uri="{BB962C8B-B14F-4D97-AF65-F5344CB8AC3E}">
        <p14:creationId xmlns:p14="http://schemas.microsoft.com/office/powerpoint/2010/main" val="2722101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5E51435-DEC4-43C1-926A-92FC0E795A42}" type="datetimeFigureOut">
              <a:rPr lang="ru-RU" smtClean="0"/>
              <a:t>16.02.2021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09D9554-6AAE-4D2D-B2C8-286372F64A14}" type="slidenum">
              <a:rPr lang="ru-RU" smtClean="0"/>
              <a:t>‹#›</a:t>
            </a:fld>
            <a:endParaRPr lang="ru-RU"/>
          </a:p>
        </p:txBody>
      </p:sp>
    </p:spTree>
    <p:extLst>
      <p:ext uri="{BB962C8B-B14F-4D97-AF65-F5344CB8AC3E}">
        <p14:creationId xmlns:p14="http://schemas.microsoft.com/office/powerpoint/2010/main" val="260445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5E51435-DEC4-43C1-926A-92FC0E795A42}" type="datetimeFigureOut">
              <a:rPr lang="ru-RU" smtClean="0"/>
              <a:t>16.02.2021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09D9554-6AAE-4D2D-B2C8-286372F64A14}" type="slidenum">
              <a:rPr lang="ru-RU" smtClean="0"/>
              <a:t>‹#›</a:t>
            </a:fld>
            <a:endParaRPr lang="ru-RU"/>
          </a:p>
        </p:txBody>
      </p:sp>
    </p:spTree>
    <p:extLst>
      <p:ext uri="{BB962C8B-B14F-4D97-AF65-F5344CB8AC3E}">
        <p14:creationId xmlns:p14="http://schemas.microsoft.com/office/powerpoint/2010/main" val="72537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5E51435-DEC4-43C1-926A-92FC0E795A42}" type="datetimeFigureOut">
              <a:rPr lang="ru-RU" smtClean="0"/>
              <a:t>16.02.2021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09D9554-6AAE-4D2D-B2C8-286372F64A14}" type="slidenum">
              <a:rPr lang="ru-RU" smtClean="0"/>
              <a:t>‹#›</a:t>
            </a:fld>
            <a:endParaRPr lang="ru-RU"/>
          </a:p>
        </p:txBody>
      </p:sp>
    </p:spTree>
    <p:extLst>
      <p:ext uri="{BB962C8B-B14F-4D97-AF65-F5344CB8AC3E}">
        <p14:creationId xmlns:p14="http://schemas.microsoft.com/office/powerpoint/2010/main" val="1933013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5E51435-DEC4-43C1-926A-92FC0E795A42}" type="datetimeFigureOut">
              <a:rPr lang="ru-RU" smtClean="0"/>
              <a:t>16.02.2021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09D9554-6AAE-4D2D-B2C8-286372F64A14}" type="slidenum">
              <a:rPr lang="ru-RU" smtClean="0"/>
              <a:t>‹#›</a:t>
            </a:fld>
            <a:endParaRPr lang="ru-RU"/>
          </a:p>
        </p:txBody>
      </p:sp>
    </p:spTree>
    <p:extLst>
      <p:ext uri="{BB962C8B-B14F-4D97-AF65-F5344CB8AC3E}">
        <p14:creationId xmlns:p14="http://schemas.microsoft.com/office/powerpoint/2010/main" val="2907595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E51435-DEC4-43C1-926A-92FC0E795A42}" type="datetimeFigureOut">
              <a:rPr lang="ru-RU" smtClean="0"/>
              <a:t>16.02.2021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09D9554-6AAE-4D2D-B2C8-286372F64A14}" type="slidenum">
              <a:rPr lang="ru-RU" smtClean="0"/>
              <a:t>‹#›</a:t>
            </a:fld>
            <a:endParaRPr lang="ru-RU"/>
          </a:p>
        </p:txBody>
      </p:sp>
    </p:spTree>
    <p:extLst>
      <p:ext uri="{BB962C8B-B14F-4D97-AF65-F5344CB8AC3E}">
        <p14:creationId xmlns:p14="http://schemas.microsoft.com/office/powerpoint/2010/main" val="1725599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35E51435-DEC4-43C1-926A-92FC0E795A42}" type="datetimeFigureOut">
              <a:rPr lang="ru-RU" smtClean="0"/>
              <a:t>16.02.2021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09D9554-6AAE-4D2D-B2C8-286372F64A14}" type="slidenum">
              <a:rPr lang="ru-RU" smtClean="0"/>
              <a:t>‹#›</a:t>
            </a:fld>
            <a:endParaRPr lang="ru-RU"/>
          </a:p>
        </p:txBody>
      </p:sp>
    </p:spTree>
    <p:extLst>
      <p:ext uri="{BB962C8B-B14F-4D97-AF65-F5344CB8AC3E}">
        <p14:creationId xmlns:p14="http://schemas.microsoft.com/office/powerpoint/2010/main" val="3086504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5E51435-DEC4-43C1-926A-92FC0E795A42}" type="datetimeFigureOut">
              <a:rPr lang="ru-RU" smtClean="0"/>
              <a:t>16.02.2021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09D9554-6AAE-4D2D-B2C8-286372F64A14}" type="slidenum">
              <a:rPr lang="ru-RU" smtClean="0"/>
              <a:t>‹#›</a:t>
            </a:fld>
            <a:endParaRPr lang="ru-RU"/>
          </a:p>
        </p:txBody>
      </p:sp>
    </p:spTree>
    <p:extLst>
      <p:ext uri="{BB962C8B-B14F-4D97-AF65-F5344CB8AC3E}">
        <p14:creationId xmlns:p14="http://schemas.microsoft.com/office/powerpoint/2010/main" val="3642390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5E51435-DEC4-43C1-926A-92FC0E795A42}" type="datetimeFigureOut">
              <a:rPr lang="ru-RU" smtClean="0"/>
              <a:t>16.02.2021</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509D9554-6AAE-4D2D-B2C8-286372F64A14}" type="slidenum">
              <a:rPr lang="ru-RU" smtClean="0"/>
              <a:t>‹#›</a:t>
            </a:fld>
            <a:endParaRPr lang="ru-RU"/>
          </a:p>
        </p:txBody>
      </p:sp>
    </p:spTree>
    <p:extLst>
      <p:ext uri="{BB962C8B-B14F-4D97-AF65-F5344CB8AC3E}">
        <p14:creationId xmlns:p14="http://schemas.microsoft.com/office/powerpoint/2010/main" val="24544512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86043" y="2212510"/>
            <a:ext cx="5826719" cy="1646302"/>
          </a:xfrm>
        </p:spPr>
        <p:txBody>
          <a:bodyPr/>
          <a:lstStyle/>
          <a:p>
            <a:r>
              <a:rPr lang="ru-RU" sz="4400" dirty="0" smtClean="0"/>
              <a:t>«Рамочка для фото» </a:t>
            </a:r>
            <a:br>
              <a:rPr lang="ru-RU" sz="4400" dirty="0" smtClean="0"/>
            </a:br>
            <a:r>
              <a:rPr lang="ru-RU" sz="4400" dirty="0" smtClean="0"/>
              <a:t>Подарок на 23 февраля</a:t>
            </a:r>
            <a:endParaRPr lang="ru-RU" sz="4400" dirty="0"/>
          </a:p>
        </p:txBody>
      </p:sp>
      <p:sp>
        <p:nvSpPr>
          <p:cNvPr id="3" name="Подзаголовок 2"/>
          <p:cNvSpPr>
            <a:spLocks noGrp="1"/>
          </p:cNvSpPr>
          <p:nvPr>
            <p:ph type="subTitle" idx="1"/>
          </p:nvPr>
        </p:nvSpPr>
        <p:spPr/>
        <p:txBody>
          <a:bodyPr/>
          <a:lstStyle/>
          <a:p>
            <a:r>
              <a:rPr lang="ru-RU" dirty="0" smtClean="0"/>
              <a:t>Подготовительная группа «</a:t>
            </a:r>
            <a:r>
              <a:rPr lang="ru-RU" dirty="0" err="1" smtClean="0"/>
              <a:t>Метеорчики</a:t>
            </a:r>
            <a:r>
              <a:rPr lang="ru-RU" dirty="0" smtClean="0"/>
              <a:t>»</a:t>
            </a:r>
          </a:p>
          <a:p>
            <a:r>
              <a:rPr lang="ru-RU" dirty="0" smtClean="0"/>
              <a:t>Подготовила: </a:t>
            </a:r>
            <a:r>
              <a:rPr lang="ru-RU" dirty="0" err="1" smtClean="0"/>
              <a:t>Стручкова</a:t>
            </a:r>
            <a:r>
              <a:rPr lang="ru-RU" dirty="0" smtClean="0"/>
              <a:t> А. А. </a:t>
            </a:r>
            <a:endParaRPr lang="ru-RU" dirty="0"/>
          </a:p>
        </p:txBody>
      </p:sp>
    </p:spTree>
    <p:extLst>
      <p:ext uri="{BB962C8B-B14F-4D97-AF65-F5344CB8AC3E}">
        <p14:creationId xmlns:p14="http://schemas.microsoft.com/office/powerpoint/2010/main" val="1742840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 y="182880"/>
            <a:ext cx="6976871" cy="2331720"/>
          </a:xfrm>
        </p:spPr>
        <p:txBody>
          <a:bodyPr>
            <a:noAutofit/>
          </a:bodyPr>
          <a:lstStyle/>
          <a:p>
            <a:r>
              <a:rPr lang="ru-RU" sz="2400" i="1" dirty="0" smtClean="0">
                <a:latin typeface="Times New Roman" panose="02020603050405020304" pitchFamily="18" charset="0"/>
                <a:cs typeface="Times New Roman" panose="02020603050405020304" pitchFamily="18" charset="0"/>
              </a:rPr>
              <a:t>	Японская </a:t>
            </a:r>
            <a:r>
              <a:rPr lang="ru-RU" sz="2400" i="1" dirty="0">
                <a:latin typeface="Times New Roman" panose="02020603050405020304" pitchFamily="18" charset="0"/>
                <a:cs typeface="Times New Roman" panose="02020603050405020304" pitchFamily="18" charset="0"/>
              </a:rPr>
              <a:t>пословица гласит: «Расскажи мне – я услышу, Покажи мне – я запомню, Дай мне сделать самому – Я пойму</a:t>
            </a:r>
            <a:r>
              <a:rPr lang="ru-RU" sz="2400" i="1" dirty="0" smtClean="0">
                <a:latin typeface="Times New Roman" panose="02020603050405020304" pitchFamily="18" charset="0"/>
                <a:cs typeface="Times New Roman" panose="02020603050405020304" pitchFamily="18" charset="0"/>
              </a:rPr>
              <a:t>!».</a:t>
            </a:r>
            <a:r>
              <a:rPr lang="ru-RU" sz="2400" i="1" dirty="0">
                <a:latin typeface="Times New Roman" panose="02020603050405020304" pitchFamily="18" charset="0"/>
                <a:cs typeface="Times New Roman" panose="02020603050405020304" pitchFamily="18" charset="0"/>
              </a:rPr>
              <a:t/>
            </a:r>
            <a:br>
              <a:rPr lang="ru-RU" sz="2400" i="1" dirty="0">
                <a:latin typeface="Times New Roman" panose="02020603050405020304" pitchFamily="18" charset="0"/>
                <a:cs typeface="Times New Roman" panose="02020603050405020304" pitchFamily="18" charset="0"/>
              </a:rPr>
            </a:br>
            <a:r>
              <a:rPr lang="ru-RU" sz="2400" i="1" dirty="0" smtClean="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Сегодня </a:t>
            </a:r>
            <a:r>
              <a:rPr lang="ru-RU" sz="2400" b="1" dirty="0">
                <a:latin typeface="Times New Roman" panose="02020603050405020304" pitchFamily="18" charset="0"/>
                <a:cs typeface="Times New Roman" panose="02020603050405020304" pitchFamily="18" charset="0"/>
              </a:rPr>
              <a:t>мы все вместе сделаем фоторамки, и можем подарить тому, кого мы очень любим и хотим сделать приятное.</a:t>
            </a:r>
            <a:br>
              <a:rPr lang="ru-RU" sz="2400" b="1"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
            </a:r>
            <a:br>
              <a:rPr lang="ru-RU" sz="2400" b="1" dirty="0">
                <a:latin typeface="Times New Roman" panose="02020603050405020304" pitchFamily="18" charset="0"/>
                <a:cs typeface="Times New Roman" panose="02020603050405020304" pitchFamily="18" charset="0"/>
              </a:rPr>
            </a:br>
            <a:endParaRPr lang="ru-RU" sz="2400"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2"/>
          <a:srcRect l="63870" t="50170" r="3808" b="5120"/>
          <a:stretch/>
        </p:blipFill>
        <p:spPr>
          <a:xfrm>
            <a:off x="429768" y="2514600"/>
            <a:ext cx="3648456" cy="4021852"/>
          </a:xfrm>
          <a:prstGeom prst="rect">
            <a:avLst/>
          </a:prstGeom>
          <a:ln>
            <a:noFill/>
          </a:ln>
          <a:effectLst>
            <a:softEdge rad="112500"/>
          </a:effectLst>
        </p:spPr>
      </p:pic>
      <p:pic>
        <p:nvPicPr>
          <p:cNvPr id="5" name="Рисунок 4"/>
          <p:cNvPicPr>
            <a:picLocks noChangeAspect="1"/>
          </p:cNvPicPr>
          <p:nvPr/>
        </p:nvPicPr>
        <p:blipFill>
          <a:blip r:embed="rId3"/>
          <a:stretch>
            <a:fillRect/>
          </a:stretch>
        </p:blipFill>
        <p:spPr>
          <a:xfrm>
            <a:off x="4032504" y="2136674"/>
            <a:ext cx="4754880" cy="3566160"/>
          </a:xfrm>
          <a:prstGeom prst="rect">
            <a:avLst/>
          </a:prstGeom>
          <a:ln>
            <a:noFill/>
          </a:ln>
          <a:effectLst>
            <a:softEdge rad="112500"/>
          </a:effectLst>
        </p:spPr>
      </p:pic>
    </p:spTree>
    <p:extLst>
      <p:ext uri="{BB962C8B-B14F-4D97-AF65-F5344CB8AC3E}">
        <p14:creationId xmlns:p14="http://schemas.microsoft.com/office/powerpoint/2010/main" val="2549963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1" y="347472"/>
            <a:ext cx="3621024" cy="3383280"/>
          </a:xfrm>
        </p:spPr>
        <p:txBody>
          <a:bodyPr>
            <a:noAutofit/>
          </a:bodyPr>
          <a:lstStyle/>
          <a:p>
            <a:pPr algn="ctr"/>
            <a:r>
              <a:rPr lang="ru-RU" sz="2000" dirty="0">
                <a:solidFill>
                  <a:schemeClr val="accent2">
                    <a:lumMod val="75000"/>
                  </a:schemeClr>
                </a:solidFill>
                <a:latin typeface="Times New Roman" panose="02020603050405020304" pitchFamily="18" charset="0"/>
                <a:cs typeface="Times New Roman" panose="02020603050405020304" pitchFamily="18" charset="0"/>
              </a:rPr>
              <a:t>Наша рамка состоит из нескольких модулей, делать их нужно аккуратно, сгибая бумагу четко и ровно. В технике оригами очень цениться качество выполнения, а не скорость</a:t>
            </a:r>
            <a:r>
              <a:rPr lang="ru-RU" sz="2000" dirty="0">
                <a:solidFill>
                  <a:schemeClr val="accent2">
                    <a:lumMod val="75000"/>
                  </a:schemeClr>
                </a:solidFill>
                <a:latin typeface="Times New Roman" panose="02020603050405020304" pitchFamily="18" charset="0"/>
                <a:cs typeface="Times New Roman" panose="02020603050405020304" pitchFamily="18" charset="0"/>
              </a:rPr>
              <a:t>.</a:t>
            </a:r>
            <a:br>
              <a:rPr lang="ru-RU" sz="2000" dirty="0">
                <a:solidFill>
                  <a:schemeClr val="accent2">
                    <a:lumMod val="75000"/>
                  </a:schemeClr>
                </a:solidFill>
                <a:latin typeface="Times New Roman" panose="02020603050405020304" pitchFamily="18" charset="0"/>
                <a:cs typeface="Times New Roman" panose="02020603050405020304" pitchFamily="18" charset="0"/>
              </a:rPr>
            </a:br>
            <a:r>
              <a:rPr lang="ru-RU" sz="2000" dirty="0">
                <a:solidFill>
                  <a:schemeClr val="accent2">
                    <a:lumMod val="75000"/>
                  </a:schemeClr>
                </a:solidFill>
                <a:latin typeface="Times New Roman" panose="02020603050405020304" pitchFamily="18" charset="0"/>
                <a:cs typeface="Times New Roman" panose="02020603050405020304" pitchFamily="18" charset="0"/>
              </a:rPr>
              <a:t>Чтобы сделать модуль, нам нужно провести диагональ в квадрате. Для этого мы складываем два противолежащих угла и проглаживаем складку. Разворачиваем квадрат и проводим вторую диагональ, складывая два других угла. Снова раскрыли заготовку.</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11159" y="139764"/>
            <a:ext cx="4977393" cy="6517068"/>
          </a:xfrm>
        </p:spPr>
      </p:pic>
    </p:spTree>
    <p:extLst>
      <p:ext uri="{BB962C8B-B14F-4D97-AF65-F5344CB8AC3E}">
        <p14:creationId xmlns:p14="http://schemas.microsoft.com/office/powerpoint/2010/main" val="415227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449" y="192024"/>
            <a:ext cx="4014215" cy="4160520"/>
          </a:xfrm>
        </p:spPr>
        <p:txBody>
          <a:bodyPr>
            <a:noAutofit/>
          </a:bodyPr>
          <a:lstStyle/>
          <a:p>
            <a:pPr algn="ctr"/>
            <a:r>
              <a:rPr lang="ru-RU" sz="2400" dirty="0">
                <a:solidFill>
                  <a:schemeClr val="accent2">
                    <a:lumMod val="75000"/>
                  </a:schemeClr>
                </a:solidFill>
                <a:latin typeface="Times New Roman" panose="02020603050405020304" pitchFamily="18" charset="0"/>
                <a:cs typeface="Times New Roman" panose="02020603050405020304" pitchFamily="18" charset="0"/>
              </a:rPr>
              <a:t>Точка пересечения диагоналей является центром квадрата. Теперь каждый уголок соединяем с центром квадрата. Получили базовую форму – «блинчик</a:t>
            </a:r>
            <a:r>
              <a:rPr lang="ru-RU" sz="2400" dirty="0" smtClean="0">
                <a:solidFill>
                  <a:schemeClr val="accent2">
                    <a:lumMod val="75000"/>
                  </a:schemeClr>
                </a:solidFill>
                <a:latin typeface="Times New Roman" panose="02020603050405020304" pitchFamily="18" charset="0"/>
                <a:cs typeface="Times New Roman" panose="02020603050405020304" pitchFamily="18" charset="0"/>
              </a:rPr>
              <a:t>».</a:t>
            </a:r>
            <a:r>
              <a:rPr lang="ru-RU" sz="2400" dirty="0">
                <a:solidFill>
                  <a:schemeClr val="accent2">
                    <a:lumMod val="75000"/>
                  </a:schemeClr>
                </a:solidFill>
                <a:latin typeface="Times New Roman" panose="02020603050405020304" pitchFamily="18" charset="0"/>
                <a:cs typeface="Times New Roman" panose="02020603050405020304" pitchFamily="18" charset="0"/>
              </a:rPr>
              <a:t/>
            </a:r>
            <a:br>
              <a:rPr lang="ru-RU" sz="2400" dirty="0">
                <a:solidFill>
                  <a:schemeClr val="accent2">
                    <a:lumMod val="75000"/>
                  </a:schemeClr>
                </a:solidFill>
                <a:latin typeface="Times New Roman" panose="02020603050405020304" pitchFamily="18" charset="0"/>
                <a:cs typeface="Times New Roman" panose="02020603050405020304" pitchFamily="18" charset="0"/>
              </a:rPr>
            </a:br>
            <a:r>
              <a:rPr lang="ru-RU" sz="2400" dirty="0">
                <a:solidFill>
                  <a:schemeClr val="accent2">
                    <a:lumMod val="75000"/>
                  </a:schemeClr>
                </a:solidFill>
                <a:latin typeface="Times New Roman" panose="02020603050405020304" pitchFamily="18" charset="0"/>
                <a:cs typeface="Times New Roman" panose="02020603050405020304" pitchFamily="18" charset="0"/>
              </a:rPr>
              <a:t>Складываем получившуюся фигурку пополам. Поднимаем левый угол вверх. Линия должна пройти точно через углы прямоугольника. Переворачиваем фигурку на другую сторону. И поднимаем правый уголок вверх. </a:t>
            </a:r>
            <a:r>
              <a:rPr lang="ru-RU" sz="2400" dirty="0" smtClean="0">
                <a:solidFill>
                  <a:schemeClr val="accent2">
                    <a:lumMod val="75000"/>
                  </a:schemeClr>
                </a:solidFill>
                <a:latin typeface="Times New Roman" panose="02020603050405020304" pitchFamily="18" charset="0"/>
                <a:cs typeface="Times New Roman" panose="02020603050405020304" pitchFamily="18" charset="0"/>
              </a:rPr>
              <a:t>Модуль </a:t>
            </a:r>
            <a:r>
              <a:rPr lang="ru-RU" sz="2400" dirty="0">
                <a:solidFill>
                  <a:schemeClr val="accent2">
                    <a:lumMod val="75000"/>
                  </a:schemeClr>
                </a:solidFill>
                <a:latin typeface="Times New Roman" panose="02020603050405020304" pitchFamily="18" charset="0"/>
                <a:cs typeface="Times New Roman" panose="02020603050405020304" pitchFamily="18" charset="0"/>
              </a:rPr>
              <a:t>готов.</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08128" y="103188"/>
            <a:ext cx="4758991" cy="6654228"/>
          </a:xfrm>
        </p:spPr>
      </p:pic>
    </p:spTree>
    <p:extLst>
      <p:ext uri="{BB962C8B-B14F-4D97-AF65-F5344CB8AC3E}">
        <p14:creationId xmlns:p14="http://schemas.microsoft.com/office/powerpoint/2010/main" val="3088767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73168" y="1569720"/>
            <a:ext cx="2412744" cy="3020568"/>
          </a:xfrm>
        </p:spPr>
        <p:txBody>
          <a:bodyPr/>
          <a:lstStyle/>
          <a:p>
            <a:pPr algn="ctr"/>
            <a:r>
              <a:rPr lang="ru-RU" dirty="0" smtClean="0"/>
              <a:t>Готовим разного цвета модули</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558" y="167196"/>
            <a:ext cx="4432137" cy="6416484"/>
          </a:xfrm>
        </p:spPr>
      </p:pic>
    </p:spTree>
    <p:extLst>
      <p:ext uri="{BB962C8B-B14F-4D97-AF65-F5344CB8AC3E}">
        <p14:creationId xmlns:p14="http://schemas.microsoft.com/office/powerpoint/2010/main" val="2846617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1693"/>
            <a:ext cx="4730497" cy="1757107"/>
          </a:xfrm>
        </p:spPr>
        <p:txBody>
          <a:bodyPr>
            <a:noAutofit/>
          </a:bodyPr>
          <a:lstStyle/>
          <a:p>
            <a:pPr algn="ctr"/>
            <a:r>
              <a:rPr lang="ru-RU" sz="2000" dirty="0" smtClean="0">
                <a:solidFill>
                  <a:schemeClr val="accent2">
                    <a:lumMod val="75000"/>
                  </a:schemeClr>
                </a:solidFill>
                <a:latin typeface="Times New Roman" panose="02020603050405020304" pitchFamily="18" charset="0"/>
                <a:cs typeface="Times New Roman" panose="02020603050405020304" pitchFamily="18" charset="0"/>
              </a:rPr>
              <a:t>В готовую рамочку можно приклеить готовый рисунок «Портрет папы</a:t>
            </a: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a:t>
            </a:r>
            <a:r>
              <a:rPr lang="ru-RU" sz="2000" dirty="0" smtClean="0">
                <a:solidFill>
                  <a:schemeClr val="accent2">
                    <a:lumMod val="75000"/>
                  </a:schemeClr>
                </a:solidFill>
                <a:latin typeface="Times New Roman" panose="02020603050405020304" pitchFamily="18" charset="0"/>
                <a:cs typeface="Times New Roman" panose="02020603050405020304" pitchFamily="18" charset="0"/>
              </a:rPr>
              <a:t>брата</a:t>
            </a: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a:t>
            </a:r>
            <a:r>
              <a:rPr lang="ru-RU" sz="2000" dirty="0" smtClean="0">
                <a:solidFill>
                  <a:schemeClr val="accent2">
                    <a:lumMod val="75000"/>
                  </a:schemeClr>
                </a:solidFill>
                <a:latin typeface="Times New Roman" panose="02020603050405020304" pitchFamily="18" charset="0"/>
                <a:cs typeface="Times New Roman" panose="02020603050405020304" pitchFamily="18" charset="0"/>
              </a:rPr>
              <a:t>дедушки</a:t>
            </a:r>
            <a:r>
              <a:rPr lang="en-US" sz="2000" dirty="0" smtClean="0">
                <a:solidFill>
                  <a:schemeClr val="accent2">
                    <a:lumMod val="75000"/>
                  </a:schemeClr>
                </a:solidFill>
                <a:latin typeface="Times New Roman" panose="02020603050405020304" pitchFamily="18" charset="0"/>
                <a:cs typeface="Times New Roman" panose="02020603050405020304" pitchFamily="18" charset="0"/>
              </a:rPr>
              <a:t>/</a:t>
            </a:r>
            <a:r>
              <a:rPr lang="ru-RU" sz="2000" dirty="0" smtClean="0">
                <a:solidFill>
                  <a:schemeClr val="accent2">
                    <a:lumMod val="75000"/>
                  </a:schemeClr>
                </a:solidFill>
                <a:latin typeface="Times New Roman" panose="02020603050405020304" pitchFamily="18" charset="0"/>
                <a:cs typeface="Times New Roman" panose="02020603050405020304" pitchFamily="18" charset="0"/>
              </a:rPr>
              <a:t>дяди», который дети рисовали в понедельник. С обратной стороны приклеиваем или вкладываем внутрь рамочки. </a:t>
            </a:r>
            <a:endParaRPr lang="ru-RU" sz="2000"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5551" y="2005965"/>
            <a:ext cx="5905896" cy="4705731"/>
          </a:xfrm>
        </p:spPr>
      </p:pic>
      <p:pic>
        <p:nvPicPr>
          <p:cNvPr id="5" name="Рисунок 4"/>
          <p:cNvPicPr>
            <a:picLocks noChangeAspect="1"/>
          </p:cNvPicPr>
          <p:nvPr/>
        </p:nvPicPr>
        <p:blipFill>
          <a:blip r:embed="rId3"/>
          <a:stretch>
            <a:fillRect/>
          </a:stretch>
        </p:blipFill>
        <p:spPr>
          <a:xfrm>
            <a:off x="4533900" y="121571"/>
            <a:ext cx="4610100" cy="1657350"/>
          </a:xfrm>
          <a:prstGeom prst="rect">
            <a:avLst/>
          </a:prstGeom>
          <a:ln>
            <a:noFill/>
          </a:ln>
          <a:effectLst>
            <a:softEdge rad="112500"/>
          </a:effectLst>
        </p:spPr>
      </p:pic>
      <p:pic>
        <p:nvPicPr>
          <p:cNvPr id="7" name="Рисунок 6"/>
          <p:cNvPicPr>
            <a:picLocks noChangeAspect="1"/>
          </p:cNvPicPr>
          <p:nvPr/>
        </p:nvPicPr>
        <p:blipFill rotWithShape="1">
          <a:blip r:embed="rId4"/>
          <a:srcRect l="15935" t="7282" r="18000" b="4756"/>
          <a:stretch/>
        </p:blipFill>
        <p:spPr>
          <a:xfrm>
            <a:off x="6131447" y="1778921"/>
            <a:ext cx="2997895" cy="2990088"/>
          </a:xfrm>
          <a:prstGeom prst="rect">
            <a:avLst/>
          </a:prstGeom>
          <a:ln>
            <a:noFill/>
          </a:ln>
          <a:effectLst>
            <a:softEdge rad="112500"/>
          </a:effectLst>
        </p:spPr>
      </p:pic>
    </p:spTree>
    <p:extLst>
      <p:ext uri="{BB962C8B-B14F-4D97-AF65-F5344CB8AC3E}">
        <p14:creationId xmlns:p14="http://schemas.microsoft.com/office/powerpoint/2010/main" val="321103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3295" y="344424"/>
            <a:ext cx="6347713" cy="1320800"/>
          </a:xfrm>
        </p:spPr>
        <p:txBody>
          <a:bodyPr>
            <a:normAutofit fontScale="90000"/>
          </a:bodyPr>
          <a:lstStyle/>
          <a:p>
            <a:r>
              <a:rPr lang="ru-RU" sz="3100" dirty="0"/>
              <a:t>Цель: Изготовление поздравительной </a:t>
            </a:r>
            <a:r>
              <a:rPr lang="ru-RU" sz="3100" dirty="0" smtClean="0"/>
              <a:t>поделки (рамочки для фото</a:t>
            </a:r>
            <a:r>
              <a:rPr lang="en-US" sz="3100" dirty="0" smtClean="0"/>
              <a:t>/</a:t>
            </a:r>
            <a:r>
              <a:rPr lang="ru-RU" sz="3100" dirty="0" smtClean="0"/>
              <a:t>рисунка) к </a:t>
            </a:r>
            <a:r>
              <a:rPr lang="ru-RU" sz="3100" dirty="0"/>
              <a:t>празднику – Дню защитника Отечества.</a:t>
            </a:r>
            <a:br>
              <a:rPr lang="ru-RU" sz="3100" dirty="0"/>
            </a:br>
            <a:endParaRPr lang="ru-RU" dirty="0"/>
          </a:p>
        </p:txBody>
      </p:sp>
      <p:sp>
        <p:nvSpPr>
          <p:cNvPr id="3" name="Объект 2"/>
          <p:cNvSpPr>
            <a:spLocks noGrp="1"/>
          </p:cNvSpPr>
          <p:nvPr>
            <p:ph idx="1"/>
          </p:nvPr>
        </p:nvSpPr>
        <p:spPr/>
        <p:txBody>
          <a:bodyPr>
            <a:normAutofit/>
          </a:bodyPr>
          <a:lstStyle/>
          <a:p>
            <a:pPr marL="0" indent="0">
              <a:buNone/>
            </a:pPr>
            <a:r>
              <a:rPr lang="ru-RU" sz="2000" dirty="0" smtClean="0"/>
              <a:t>Задачи:</a:t>
            </a:r>
            <a:endParaRPr lang="ru-RU" sz="2000" dirty="0"/>
          </a:p>
          <a:p>
            <a:r>
              <a:rPr lang="ru-RU" sz="2000" dirty="0"/>
              <a:t>- закреплять знания детей о празднике</a:t>
            </a:r>
            <a:r>
              <a:rPr lang="ru-RU" sz="2000" dirty="0" smtClean="0"/>
              <a:t>;</a:t>
            </a:r>
            <a:endParaRPr lang="ru-RU" sz="2000" dirty="0"/>
          </a:p>
          <a:p>
            <a:r>
              <a:rPr lang="ru-RU" sz="2000" dirty="0" smtClean="0"/>
              <a:t>- учить </a:t>
            </a:r>
            <a:r>
              <a:rPr lang="ru-RU" sz="2000" dirty="0"/>
              <a:t>создавать подарки своими руками, выполнять изделие по </a:t>
            </a:r>
            <a:r>
              <a:rPr lang="ru-RU" sz="2000" dirty="0" smtClean="0"/>
              <a:t>образцу, </a:t>
            </a:r>
            <a:r>
              <a:rPr lang="ru-RU" sz="2000" dirty="0"/>
              <a:t>приучение к усидчивости и аккуратности при изготовлении </a:t>
            </a:r>
            <a:r>
              <a:rPr lang="ru-RU" sz="2000" dirty="0" smtClean="0"/>
              <a:t>рамочки;</a:t>
            </a:r>
          </a:p>
          <a:p>
            <a:r>
              <a:rPr lang="ru-RU" sz="2000" dirty="0"/>
              <a:t>- развивать  внимание, творческие способности, глазомер, мелкую моторику рук, расширять кругозор;</a:t>
            </a:r>
            <a:endParaRPr lang="ru-RU" sz="2000" dirty="0"/>
          </a:p>
        </p:txBody>
      </p:sp>
    </p:spTree>
    <p:extLst>
      <p:ext uri="{BB962C8B-B14F-4D97-AF65-F5344CB8AC3E}">
        <p14:creationId xmlns:p14="http://schemas.microsoft.com/office/powerpoint/2010/main" val="894038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Необходимые материалы и инструменты:</a:t>
            </a:r>
          </a:p>
        </p:txBody>
      </p:sp>
      <p:sp>
        <p:nvSpPr>
          <p:cNvPr id="3" name="Объект 2"/>
          <p:cNvSpPr>
            <a:spLocks noGrp="1"/>
          </p:cNvSpPr>
          <p:nvPr>
            <p:ph idx="1"/>
          </p:nvPr>
        </p:nvSpPr>
        <p:spPr/>
        <p:txBody>
          <a:bodyPr>
            <a:normAutofit/>
          </a:bodyPr>
          <a:lstStyle/>
          <a:p>
            <a:r>
              <a:rPr lang="ru-RU" sz="2000" dirty="0" smtClean="0"/>
              <a:t>Бумага а4 (цвет на выбор) – 5 листов</a:t>
            </a:r>
          </a:p>
          <a:p>
            <a:r>
              <a:rPr lang="ru-RU" sz="2000" dirty="0" smtClean="0"/>
              <a:t>Ножницы</a:t>
            </a:r>
          </a:p>
          <a:p>
            <a:r>
              <a:rPr lang="ru-RU" sz="2000" dirty="0" smtClean="0"/>
              <a:t>Клей карандаш</a:t>
            </a:r>
          </a:p>
          <a:p>
            <a:r>
              <a:rPr lang="ru-RU" sz="2000" dirty="0" smtClean="0"/>
              <a:t>Портрет, который дети рисовали в понедельник</a:t>
            </a:r>
          </a:p>
        </p:txBody>
      </p:sp>
    </p:spTree>
    <p:extLst>
      <p:ext uri="{BB962C8B-B14F-4D97-AF65-F5344CB8AC3E}">
        <p14:creationId xmlns:p14="http://schemas.microsoft.com/office/powerpoint/2010/main" val="4144592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Профессии</a:t>
            </a:r>
            <a:br>
              <a:rPr lang="ru-RU" dirty="0"/>
            </a:br>
            <a:endParaRPr lang="ru-RU" dirty="0"/>
          </a:p>
        </p:txBody>
      </p:sp>
      <p:sp>
        <p:nvSpPr>
          <p:cNvPr id="3" name="Объект 2"/>
          <p:cNvSpPr>
            <a:spLocks noGrp="1"/>
          </p:cNvSpPr>
          <p:nvPr>
            <p:ph idx="1"/>
          </p:nvPr>
        </p:nvSpPr>
        <p:spPr>
          <a:xfrm>
            <a:off x="472439" y="1401638"/>
            <a:ext cx="6347714" cy="3880773"/>
          </a:xfrm>
        </p:spPr>
        <p:txBody>
          <a:bodyPr/>
          <a:lstStyle/>
          <a:p>
            <a:r>
              <a:rPr lang="ru-RU" sz="2400" dirty="0"/>
              <a:t>Самолет парит, как птица,</a:t>
            </a:r>
            <a:br>
              <a:rPr lang="ru-RU" sz="2400" dirty="0"/>
            </a:br>
            <a:r>
              <a:rPr lang="ru-RU" sz="2400" dirty="0"/>
              <a:t>Там — воздушная граница.</a:t>
            </a:r>
            <a:br>
              <a:rPr lang="ru-RU" sz="2400" dirty="0"/>
            </a:br>
            <a:r>
              <a:rPr lang="ru-RU" sz="2400" dirty="0"/>
              <a:t>На посту и днем, и ночью</a:t>
            </a:r>
            <a:br>
              <a:rPr lang="ru-RU" sz="2400" dirty="0"/>
            </a:br>
            <a:r>
              <a:rPr lang="ru-RU" sz="2400" dirty="0"/>
              <a:t>Наш солдат — военный …</a:t>
            </a:r>
          </a:p>
          <a:p>
            <a:endParaRPr lang="ru-RU" dirty="0"/>
          </a:p>
        </p:txBody>
      </p:sp>
      <p:pic>
        <p:nvPicPr>
          <p:cNvPr id="4" name="Рисунок 3"/>
          <p:cNvPicPr>
            <a:picLocks noChangeAspect="1"/>
          </p:cNvPicPr>
          <p:nvPr/>
        </p:nvPicPr>
        <p:blipFill>
          <a:blip r:embed="rId2"/>
          <a:stretch>
            <a:fillRect/>
          </a:stretch>
        </p:blipFill>
        <p:spPr>
          <a:xfrm>
            <a:off x="5111496" y="609600"/>
            <a:ext cx="3096845" cy="5094469"/>
          </a:xfrm>
          <a:prstGeom prst="rect">
            <a:avLst/>
          </a:prstGeom>
        </p:spPr>
      </p:pic>
    </p:spTree>
    <p:extLst>
      <p:ext uri="{BB962C8B-B14F-4D97-AF65-F5344CB8AC3E}">
        <p14:creationId xmlns:p14="http://schemas.microsoft.com/office/powerpoint/2010/main" val="201902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8975" y="185486"/>
            <a:ext cx="6347714" cy="3880773"/>
          </a:xfrm>
        </p:spPr>
        <p:txBody>
          <a:bodyPr/>
          <a:lstStyle/>
          <a:p>
            <a:r>
              <a:rPr lang="ru-RU" sz="2400" dirty="0"/>
              <a:t>Брат сказал: ""Не торопись!</a:t>
            </a:r>
            <a:br>
              <a:rPr lang="ru-RU" sz="2400" dirty="0"/>
            </a:br>
            <a:r>
              <a:rPr lang="ru-RU" sz="2400" dirty="0"/>
              <a:t>Лучше в школе ты учись!</a:t>
            </a:r>
            <a:br>
              <a:rPr lang="ru-RU" sz="2400" dirty="0"/>
            </a:br>
            <a:r>
              <a:rPr lang="ru-RU" sz="2400" dirty="0"/>
              <a:t>Будешь ты отличником —</a:t>
            </a:r>
            <a:br>
              <a:rPr lang="ru-RU" sz="2400" dirty="0"/>
            </a:br>
            <a:r>
              <a:rPr lang="ru-RU" sz="2400" dirty="0"/>
              <a:t>Станешь …</a:t>
            </a:r>
          </a:p>
          <a:p>
            <a:endParaRPr lang="ru-RU" dirty="0"/>
          </a:p>
        </p:txBody>
      </p:sp>
      <p:pic>
        <p:nvPicPr>
          <p:cNvPr id="4" name="Рисунок 3"/>
          <p:cNvPicPr>
            <a:picLocks noChangeAspect="1"/>
          </p:cNvPicPr>
          <p:nvPr/>
        </p:nvPicPr>
        <p:blipFill>
          <a:blip r:embed="rId2"/>
          <a:stretch>
            <a:fillRect/>
          </a:stretch>
        </p:blipFill>
        <p:spPr>
          <a:xfrm>
            <a:off x="4050792" y="185486"/>
            <a:ext cx="4314697" cy="4305337"/>
          </a:xfrm>
          <a:prstGeom prst="rect">
            <a:avLst/>
          </a:prstGeom>
        </p:spPr>
      </p:pic>
      <p:sp>
        <p:nvSpPr>
          <p:cNvPr id="5" name="Прямоугольник 4"/>
          <p:cNvSpPr/>
          <p:nvPr/>
        </p:nvSpPr>
        <p:spPr>
          <a:xfrm>
            <a:off x="3255264" y="4694212"/>
            <a:ext cx="4572000" cy="1569660"/>
          </a:xfrm>
          <a:prstGeom prst="rect">
            <a:avLst/>
          </a:prstGeom>
        </p:spPr>
        <p:txBody>
          <a:bodyPr>
            <a:spAutoFit/>
          </a:bodyPr>
          <a:lstStyle/>
          <a:p>
            <a:r>
              <a:rPr lang="ru-RU" sz="2400" dirty="0" smtClean="0"/>
              <a:t>Я служу сейчас на флоте,</a:t>
            </a:r>
            <a:br>
              <a:rPr lang="ru-RU" sz="2400" dirty="0" smtClean="0"/>
            </a:br>
            <a:r>
              <a:rPr lang="ru-RU" sz="2400" dirty="0" smtClean="0"/>
              <a:t>Слух хороший у меня.</a:t>
            </a:r>
            <a:br>
              <a:rPr lang="ru-RU" sz="2400" dirty="0" smtClean="0"/>
            </a:br>
            <a:r>
              <a:rPr lang="ru-RU" sz="2400" dirty="0" smtClean="0"/>
              <a:t>Есть такой же и в пехоте —</a:t>
            </a:r>
            <a:br>
              <a:rPr lang="ru-RU" sz="2400" dirty="0" smtClean="0"/>
            </a:br>
            <a:r>
              <a:rPr lang="ru-RU" sz="2400" dirty="0" smtClean="0"/>
              <a:t>Дружим с рацией не зря!</a:t>
            </a:r>
            <a:endParaRPr lang="ru-RU" sz="2400" dirty="0"/>
          </a:p>
        </p:txBody>
      </p:sp>
      <p:pic>
        <p:nvPicPr>
          <p:cNvPr id="6" name="Рисунок 5"/>
          <p:cNvPicPr>
            <a:picLocks noChangeAspect="1"/>
          </p:cNvPicPr>
          <p:nvPr/>
        </p:nvPicPr>
        <p:blipFill>
          <a:blip r:embed="rId3"/>
          <a:stretch>
            <a:fillRect/>
          </a:stretch>
        </p:blipFill>
        <p:spPr>
          <a:xfrm>
            <a:off x="636960" y="1860695"/>
            <a:ext cx="2508576" cy="4869045"/>
          </a:xfrm>
          <a:prstGeom prst="rect">
            <a:avLst/>
          </a:prstGeom>
        </p:spPr>
      </p:pic>
    </p:spTree>
    <p:extLst>
      <p:ext uri="{BB962C8B-B14F-4D97-AF65-F5344CB8AC3E}">
        <p14:creationId xmlns:p14="http://schemas.microsoft.com/office/powerpoint/2010/main" val="2830948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1543" y="194630"/>
            <a:ext cx="6347714" cy="3880773"/>
          </a:xfrm>
        </p:spPr>
        <p:txBody>
          <a:bodyPr/>
          <a:lstStyle/>
          <a:p>
            <a:pPr marL="0" indent="0">
              <a:buNone/>
            </a:pPr>
            <a:r>
              <a:rPr lang="ru-RU" sz="2400" dirty="0"/>
              <a:t>Защитит он нас умело,</a:t>
            </a:r>
            <a:br>
              <a:rPr lang="ru-RU" sz="2400" dirty="0"/>
            </a:br>
            <a:r>
              <a:rPr lang="ru-RU" sz="2400" dirty="0"/>
              <a:t>С парашютом между делом</a:t>
            </a:r>
            <a:br>
              <a:rPr lang="ru-RU" sz="2400" dirty="0"/>
            </a:br>
            <a:r>
              <a:rPr lang="ru-RU" sz="2400" dirty="0"/>
              <a:t>Прыгнет вниз и без прикрас,</a:t>
            </a:r>
            <a:br>
              <a:rPr lang="ru-RU" sz="2400" dirty="0"/>
            </a:br>
            <a:r>
              <a:rPr lang="ru-RU" sz="2400" dirty="0"/>
              <a:t>Выполнит любой приказ.</a:t>
            </a:r>
          </a:p>
          <a:p>
            <a:endParaRPr lang="ru-RU" dirty="0"/>
          </a:p>
        </p:txBody>
      </p:sp>
      <p:pic>
        <p:nvPicPr>
          <p:cNvPr id="4" name="Рисунок 3"/>
          <p:cNvPicPr>
            <a:picLocks noChangeAspect="1"/>
          </p:cNvPicPr>
          <p:nvPr/>
        </p:nvPicPr>
        <p:blipFill>
          <a:blip r:embed="rId2"/>
          <a:stretch>
            <a:fillRect/>
          </a:stretch>
        </p:blipFill>
        <p:spPr>
          <a:xfrm>
            <a:off x="161543" y="1877430"/>
            <a:ext cx="2788920" cy="4687184"/>
          </a:xfrm>
          <a:prstGeom prst="rect">
            <a:avLst/>
          </a:prstGeom>
        </p:spPr>
      </p:pic>
      <p:sp>
        <p:nvSpPr>
          <p:cNvPr id="5" name="Прямоугольник 4"/>
          <p:cNvSpPr/>
          <p:nvPr/>
        </p:nvSpPr>
        <p:spPr>
          <a:xfrm>
            <a:off x="3026664" y="5144947"/>
            <a:ext cx="4572000" cy="1200329"/>
          </a:xfrm>
          <a:prstGeom prst="rect">
            <a:avLst/>
          </a:prstGeom>
        </p:spPr>
        <p:txBody>
          <a:bodyPr>
            <a:spAutoFit/>
          </a:bodyPr>
          <a:lstStyle/>
          <a:p>
            <a:r>
              <a:rPr lang="ru-RU" sz="2400" dirty="0" smtClean="0"/>
              <a:t>Кто от террористов защищает нас,</a:t>
            </a:r>
            <a:br>
              <a:rPr lang="ru-RU" sz="2400" dirty="0" smtClean="0"/>
            </a:br>
            <a:r>
              <a:rPr lang="ru-RU" sz="2400" dirty="0" smtClean="0"/>
              <a:t>Это конечно же …</a:t>
            </a:r>
            <a:endParaRPr lang="ru-RU" sz="2400" dirty="0"/>
          </a:p>
        </p:txBody>
      </p:sp>
      <p:pic>
        <p:nvPicPr>
          <p:cNvPr id="6" name="Рисунок 5"/>
          <p:cNvPicPr>
            <a:picLocks noChangeAspect="1"/>
          </p:cNvPicPr>
          <p:nvPr/>
        </p:nvPicPr>
        <p:blipFill>
          <a:blip r:embed="rId3"/>
          <a:stretch>
            <a:fillRect/>
          </a:stretch>
        </p:blipFill>
        <p:spPr>
          <a:xfrm>
            <a:off x="4370832" y="271141"/>
            <a:ext cx="2709749" cy="4602862"/>
          </a:xfrm>
          <a:prstGeom prst="rect">
            <a:avLst/>
          </a:prstGeom>
        </p:spPr>
      </p:pic>
    </p:spTree>
    <p:extLst>
      <p:ext uri="{BB962C8B-B14F-4D97-AF65-F5344CB8AC3E}">
        <p14:creationId xmlns:p14="http://schemas.microsoft.com/office/powerpoint/2010/main" val="3314819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2983" y="207264"/>
            <a:ext cx="6347713" cy="1320800"/>
          </a:xfrm>
        </p:spPr>
        <p:txBody>
          <a:bodyPr>
            <a:noAutofit/>
          </a:bodyPr>
          <a:lstStyle/>
          <a:p>
            <a:r>
              <a:rPr lang="ru-RU" sz="1800" i="1" dirty="0">
                <a:solidFill>
                  <a:schemeClr val="accent2">
                    <a:lumMod val="75000"/>
                  </a:schemeClr>
                </a:solidFill>
                <a:latin typeface="Times New Roman" panose="02020603050405020304" pitchFamily="18" charset="0"/>
                <a:cs typeface="Times New Roman" panose="02020603050405020304" pitchFamily="18" charset="0"/>
              </a:rPr>
              <a:t>Маг, что придумал бумагу цветную: красную, жёлтую и голубую</a:t>
            </a:r>
            <a:r>
              <a:rPr lang="ru-RU" sz="1800" i="1" dirty="0" smtClean="0">
                <a:solidFill>
                  <a:schemeClr val="accent2">
                    <a:lumMod val="75000"/>
                  </a:schemeClr>
                </a:solidFill>
                <a:latin typeface="Times New Roman" panose="02020603050405020304" pitchFamily="18" charset="0"/>
                <a:cs typeface="Times New Roman" panose="02020603050405020304" pitchFamily="18" charset="0"/>
              </a:rPr>
              <a:t>,</a:t>
            </a:r>
            <a:r>
              <a:rPr lang="ru-RU" sz="1800" i="1" dirty="0">
                <a:solidFill>
                  <a:schemeClr val="accent2">
                    <a:lumMod val="75000"/>
                  </a:schemeClr>
                </a:solidFill>
                <a:latin typeface="Times New Roman" panose="02020603050405020304" pitchFamily="18" charset="0"/>
                <a:cs typeface="Times New Roman" panose="02020603050405020304" pitchFamily="18" charset="0"/>
              </a:rPr>
              <a:t/>
            </a:r>
            <a:br>
              <a:rPr lang="ru-RU" sz="1800" i="1" dirty="0">
                <a:solidFill>
                  <a:schemeClr val="accent2">
                    <a:lumMod val="75000"/>
                  </a:schemeClr>
                </a:solidFill>
                <a:latin typeface="Times New Roman" panose="02020603050405020304" pitchFamily="18" charset="0"/>
                <a:cs typeface="Times New Roman" panose="02020603050405020304" pitchFamily="18" charset="0"/>
              </a:rPr>
            </a:br>
            <a:r>
              <a:rPr lang="ru-RU" sz="1800" i="1" dirty="0">
                <a:solidFill>
                  <a:schemeClr val="accent2">
                    <a:lumMod val="75000"/>
                  </a:schemeClr>
                </a:solidFill>
                <a:latin typeface="Times New Roman" panose="02020603050405020304" pitchFamily="18" charset="0"/>
                <a:cs typeface="Times New Roman" panose="02020603050405020304" pitchFamily="18" charset="0"/>
              </a:rPr>
              <a:t>Верил, наверно, что могут ребята сделать фигурки из разных квадратов</a:t>
            </a:r>
            <a:r>
              <a:rPr lang="ru-RU" sz="1800" i="1" dirty="0" smtClean="0">
                <a:solidFill>
                  <a:schemeClr val="accent2">
                    <a:lumMod val="75000"/>
                  </a:schemeClr>
                </a:solidFill>
                <a:latin typeface="Times New Roman" panose="02020603050405020304" pitchFamily="18" charset="0"/>
                <a:cs typeface="Times New Roman" panose="02020603050405020304" pitchFamily="18" charset="0"/>
              </a:rPr>
              <a:t>.</a:t>
            </a:r>
            <a:r>
              <a:rPr lang="ru-RU" sz="1800" i="1" dirty="0">
                <a:solidFill>
                  <a:schemeClr val="accent2">
                    <a:lumMod val="75000"/>
                  </a:schemeClr>
                </a:solidFill>
                <a:latin typeface="Times New Roman" panose="02020603050405020304" pitchFamily="18" charset="0"/>
                <a:cs typeface="Times New Roman" panose="02020603050405020304" pitchFamily="18" charset="0"/>
              </a:rPr>
              <a:t/>
            </a:r>
            <a:br>
              <a:rPr lang="ru-RU" sz="1800" i="1" dirty="0">
                <a:solidFill>
                  <a:schemeClr val="accent2">
                    <a:lumMod val="75000"/>
                  </a:schemeClr>
                </a:solidFill>
                <a:latin typeface="Times New Roman" panose="02020603050405020304" pitchFamily="18" charset="0"/>
                <a:cs typeface="Times New Roman" panose="02020603050405020304" pitchFamily="18" charset="0"/>
              </a:rPr>
            </a:br>
            <a:r>
              <a:rPr lang="ru-RU" sz="1800" i="1" dirty="0">
                <a:solidFill>
                  <a:schemeClr val="accent2">
                    <a:lumMod val="75000"/>
                  </a:schemeClr>
                </a:solidFill>
                <a:latin typeface="Times New Roman" panose="02020603050405020304" pitchFamily="18" charset="0"/>
                <a:cs typeface="Times New Roman" panose="02020603050405020304" pitchFamily="18" charset="0"/>
              </a:rPr>
              <a:t>Эти фигурки на всём белом свете знали лишь только японские дети</a:t>
            </a:r>
            <a:r>
              <a:rPr lang="ru-RU" sz="1800" i="1" dirty="0" smtClean="0">
                <a:solidFill>
                  <a:schemeClr val="accent2">
                    <a:lumMod val="75000"/>
                  </a:schemeClr>
                </a:solidFill>
                <a:latin typeface="Times New Roman" panose="02020603050405020304" pitchFamily="18" charset="0"/>
                <a:cs typeface="Times New Roman" panose="02020603050405020304" pitchFamily="18" charset="0"/>
              </a:rPr>
              <a:t>.</a:t>
            </a:r>
            <a:r>
              <a:rPr lang="ru-RU" sz="1800" i="1" dirty="0">
                <a:solidFill>
                  <a:schemeClr val="accent2">
                    <a:lumMod val="75000"/>
                  </a:schemeClr>
                </a:solidFill>
                <a:latin typeface="Times New Roman" panose="02020603050405020304" pitchFamily="18" charset="0"/>
                <a:cs typeface="Times New Roman" panose="02020603050405020304" pitchFamily="18" charset="0"/>
              </a:rPr>
              <a:t/>
            </a:r>
            <a:br>
              <a:rPr lang="ru-RU" sz="1800" i="1" dirty="0">
                <a:solidFill>
                  <a:schemeClr val="accent2">
                    <a:lumMod val="75000"/>
                  </a:schemeClr>
                </a:solidFill>
                <a:latin typeface="Times New Roman" panose="02020603050405020304" pitchFamily="18" charset="0"/>
                <a:cs typeface="Times New Roman" panose="02020603050405020304" pitchFamily="18" charset="0"/>
              </a:rPr>
            </a:br>
            <a:r>
              <a:rPr lang="ru-RU" sz="1800" i="1" dirty="0">
                <a:solidFill>
                  <a:schemeClr val="accent2">
                    <a:lumMod val="75000"/>
                  </a:schemeClr>
                </a:solidFill>
                <a:latin typeface="Times New Roman" panose="02020603050405020304" pitchFamily="18" charset="0"/>
                <a:cs typeface="Times New Roman" panose="02020603050405020304" pitchFamily="18" charset="0"/>
              </a:rPr>
              <a:t>Сказочных бабочек, розовых зайцев выполнить можно при помощи пальцев.</a:t>
            </a:r>
          </a:p>
        </p:txBody>
      </p:sp>
      <p:pic>
        <p:nvPicPr>
          <p:cNvPr id="4" name="Рисунок 3"/>
          <p:cNvPicPr>
            <a:picLocks noChangeAspect="1"/>
          </p:cNvPicPr>
          <p:nvPr/>
        </p:nvPicPr>
        <p:blipFill>
          <a:blip r:embed="rId2"/>
          <a:stretch>
            <a:fillRect/>
          </a:stretch>
        </p:blipFill>
        <p:spPr>
          <a:xfrm>
            <a:off x="2185416" y="2306403"/>
            <a:ext cx="6501384" cy="4185266"/>
          </a:xfrm>
          <a:prstGeom prst="rect">
            <a:avLst/>
          </a:prstGeom>
          <a:ln>
            <a:noFill/>
          </a:ln>
          <a:effectLst>
            <a:softEdge rad="112500"/>
          </a:effectLst>
        </p:spPr>
      </p:pic>
    </p:spTree>
    <p:extLst>
      <p:ext uri="{BB962C8B-B14F-4D97-AF65-F5344CB8AC3E}">
        <p14:creationId xmlns:p14="http://schemas.microsoft.com/office/powerpoint/2010/main" val="2204788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8975" y="139766"/>
            <a:ext cx="6347714" cy="3880773"/>
          </a:xfrm>
        </p:spPr>
        <p:txBody>
          <a:bodyPr>
            <a:normAutofit/>
          </a:bodyPr>
          <a:lstStyle/>
          <a:p>
            <a:pPr marL="0" indent="0">
              <a:buNone/>
            </a:pPr>
            <a:r>
              <a:rPr lang="ru-RU" sz="2000" i="1" dirty="0">
                <a:solidFill>
                  <a:schemeClr val="accent2">
                    <a:lumMod val="75000"/>
                  </a:schemeClr>
                </a:solidFill>
                <a:latin typeface="Times New Roman" panose="02020603050405020304" pitchFamily="18" charset="0"/>
                <a:cs typeface="Times New Roman" panose="02020603050405020304" pitchFamily="18" charset="0"/>
              </a:rPr>
              <a:t>Чем развлечь себя, долгим вечером или когда за окном идет дождь? Можно посмотреть телевизор или почитать книгу. А можно, взяв лист белой бумаги, попробовать сложить  кораблик, самолетик или лодку, или другую фигуру из бескрайнего мира оригами. Само название «оригами» происходит от японских слов «ори» — составление и «</a:t>
            </a:r>
            <a:r>
              <a:rPr lang="ru-RU" sz="2000" i="1" dirty="0" err="1">
                <a:solidFill>
                  <a:schemeClr val="accent2">
                    <a:lumMod val="75000"/>
                  </a:schemeClr>
                </a:solidFill>
                <a:latin typeface="Times New Roman" panose="02020603050405020304" pitchFamily="18" charset="0"/>
                <a:cs typeface="Times New Roman" panose="02020603050405020304" pitchFamily="18" charset="0"/>
              </a:rPr>
              <a:t>ками</a:t>
            </a:r>
            <a:r>
              <a:rPr lang="ru-RU" sz="2000" i="1" dirty="0">
                <a:solidFill>
                  <a:schemeClr val="accent2">
                    <a:lumMod val="75000"/>
                  </a:schemeClr>
                </a:solidFill>
                <a:latin typeface="Times New Roman" panose="02020603050405020304" pitchFamily="18" charset="0"/>
                <a:cs typeface="Times New Roman" panose="02020603050405020304" pitchFamily="18" charset="0"/>
              </a:rPr>
              <a:t>» — бумага. Оригами стоит того, чтобы о нем говорили. Это уникальное занятие для всех и каждого.</a:t>
            </a:r>
          </a:p>
        </p:txBody>
      </p:sp>
      <p:pic>
        <p:nvPicPr>
          <p:cNvPr id="4" name="Рисунок 3"/>
          <p:cNvPicPr>
            <a:picLocks noChangeAspect="1"/>
          </p:cNvPicPr>
          <p:nvPr/>
        </p:nvPicPr>
        <p:blipFill>
          <a:blip r:embed="rId2"/>
          <a:stretch>
            <a:fillRect/>
          </a:stretch>
        </p:blipFill>
        <p:spPr>
          <a:xfrm rot="467057">
            <a:off x="4064797" y="3149694"/>
            <a:ext cx="4943784" cy="3282982"/>
          </a:xfrm>
          <a:prstGeom prst="rect">
            <a:avLst/>
          </a:prstGeom>
          <a:ln>
            <a:noFill/>
          </a:ln>
          <a:effectLst>
            <a:softEdge rad="112500"/>
          </a:effectLst>
        </p:spPr>
      </p:pic>
      <p:pic>
        <p:nvPicPr>
          <p:cNvPr id="5" name="Рисунок 4"/>
          <p:cNvPicPr>
            <a:picLocks noChangeAspect="1"/>
          </p:cNvPicPr>
          <p:nvPr/>
        </p:nvPicPr>
        <p:blipFill>
          <a:blip r:embed="rId3"/>
          <a:stretch>
            <a:fillRect/>
          </a:stretch>
        </p:blipFill>
        <p:spPr>
          <a:xfrm>
            <a:off x="64008" y="3420220"/>
            <a:ext cx="4108704" cy="3081528"/>
          </a:xfrm>
          <a:prstGeom prst="rect">
            <a:avLst/>
          </a:prstGeom>
          <a:ln>
            <a:noFill/>
          </a:ln>
          <a:effectLst>
            <a:softEdge rad="112500"/>
          </a:effectLst>
        </p:spPr>
      </p:pic>
    </p:spTree>
    <p:extLst>
      <p:ext uri="{BB962C8B-B14F-4D97-AF65-F5344CB8AC3E}">
        <p14:creationId xmlns:p14="http://schemas.microsoft.com/office/powerpoint/2010/main" val="2406015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8974" y="167198"/>
            <a:ext cx="6934201" cy="3880773"/>
          </a:xfrm>
        </p:spPr>
        <p:txBody>
          <a:bodyPr>
            <a:noAutofit/>
          </a:bodyPr>
          <a:lstStyle/>
          <a:p>
            <a:pPr marL="0" indent="0" algn="just">
              <a:buNone/>
            </a:pPr>
            <a:r>
              <a:rPr lang="ru-RU" sz="1600" dirty="0" smtClean="0">
                <a:latin typeface="Times New Roman" panose="02020603050405020304" pitchFamily="18" charset="0"/>
                <a:cs typeface="Times New Roman" panose="02020603050405020304" pitchFamily="18" charset="0"/>
              </a:rPr>
              <a:t>	</a:t>
            </a:r>
            <a:r>
              <a:rPr lang="ru-RU" sz="1600" i="1" dirty="0" smtClean="0">
                <a:solidFill>
                  <a:schemeClr val="accent2">
                    <a:lumMod val="75000"/>
                  </a:schemeClr>
                </a:solidFill>
                <a:latin typeface="Times New Roman" panose="02020603050405020304" pitchFamily="18" charset="0"/>
                <a:cs typeface="Times New Roman" panose="02020603050405020304" pitchFamily="18" charset="0"/>
              </a:rPr>
              <a:t>Знакомство </a:t>
            </a:r>
            <a:r>
              <a:rPr lang="ru-RU" sz="1600" i="1" dirty="0">
                <a:solidFill>
                  <a:schemeClr val="accent2">
                    <a:lumMod val="75000"/>
                  </a:schemeClr>
                </a:solidFill>
                <a:latin typeface="Times New Roman" panose="02020603050405020304" pitchFamily="18" charset="0"/>
                <a:cs typeface="Times New Roman" panose="02020603050405020304" pitchFamily="18" charset="0"/>
              </a:rPr>
              <a:t>с оригами следует начинать с   Древнего  Китая, в 105 году нашей эры чиновник </a:t>
            </a:r>
            <a:r>
              <a:rPr lang="ru-RU" sz="1600" i="1" dirty="0" err="1">
                <a:solidFill>
                  <a:schemeClr val="accent2">
                    <a:lumMod val="75000"/>
                  </a:schemeClr>
                </a:solidFill>
                <a:latin typeface="Times New Roman" panose="02020603050405020304" pitchFamily="18" charset="0"/>
                <a:cs typeface="Times New Roman" panose="02020603050405020304" pitchFamily="18" charset="0"/>
              </a:rPr>
              <a:t>Цай</a:t>
            </a:r>
            <a:r>
              <a:rPr lang="ru-RU" sz="1600" i="1" dirty="0">
                <a:solidFill>
                  <a:schemeClr val="accent2">
                    <a:lumMod val="75000"/>
                  </a:schemeClr>
                </a:solidFill>
                <a:latin typeface="Times New Roman" panose="02020603050405020304" pitchFamily="18" charset="0"/>
                <a:cs typeface="Times New Roman" panose="02020603050405020304" pitchFamily="18" charset="0"/>
              </a:rPr>
              <a:t> Лунь сделал официальный доклад императору о том, что создана технология производства бумаги.   Под страхом смертной казни китайцы хранили тайну создания белого листа. Но однажды  странствующий буддийский монах Дан – Хо, пробирается в Японию и обучает японских  монахов изготавливать бумагу по китайской технологии</a:t>
            </a:r>
            <a:r>
              <a:rPr lang="ru-RU" sz="1600" i="1" dirty="0" smtClean="0">
                <a:solidFill>
                  <a:schemeClr val="accent2">
                    <a:lumMod val="75000"/>
                  </a:schemeClr>
                </a:solidFill>
                <a:latin typeface="Times New Roman" panose="02020603050405020304" pitchFamily="18" charset="0"/>
                <a:cs typeface="Times New Roman" panose="02020603050405020304" pitchFamily="18" charset="0"/>
              </a:rPr>
              <a:t>.</a:t>
            </a:r>
            <a:endParaRPr lang="ru-RU" sz="1600" i="1" dirty="0">
              <a:solidFill>
                <a:schemeClr val="accent2">
                  <a:lumMod val="75000"/>
                </a:schemeClr>
              </a:solidFill>
              <a:latin typeface="Times New Roman" panose="02020603050405020304" pitchFamily="18" charset="0"/>
              <a:cs typeface="Times New Roman" panose="02020603050405020304" pitchFamily="18" charset="0"/>
            </a:endParaRPr>
          </a:p>
          <a:p>
            <a:pPr marL="0" indent="0" algn="just">
              <a:buNone/>
            </a:pPr>
            <a:r>
              <a:rPr lang="ru-RU" sz="1600" i="1" dirty="0" smtClean="0">
                <a:solidFill>
                  <a:schemeClr val="accent2">
                    <a:lumMod val="75000"/>
                  </a:schemeClr>
                </a:solidFill>
                <a:latin typeface="Times New Roman" panose="02020603050405020304" pitchFamily="18" charset="0"/>
                <a:cs typeface="Times New Roman" panose="02020603050405020304" pitchFamily="18" charset="0"/>
              </a:rPr>
              <a:t>	Первые </a:t>
            </a:r>
            <a:r>
              <a:rPr lang="ru-RU" sz="1600" i="1" dirty="0">
                <a:solidFill>
                  <a:schemeClr val="accent2">
                    <a:lumMod val="75000"/>
                  </a:schemeClr>
                </a:solidFill>
                <a:latin typeface="Times New Roman" panose="02020603050405020304" pitchFamily="18" charset="0"/>
                <a:cs typeface="Times New Roman" panose="02020603050405020304" pitchFamily="18" charset="0"/>
              </a:rPr>
              <a:t>листочки бумаги, сложенные в необычные фигурки появляются сначала в монастырях. Ведь в японском языке понятия "Бог" и "Бумага" звучат одинаково, хотя и обозначаются разными иероглифами. Фигурки из бумаги  становились участниками религиозных церемоний. Украшали стены храмов.   До наших дней дошли одни из первых фигурок из бумаги - коробочки «</a:t>
            </a:r>
            <a:r>
              <a:rPr lang="ru-RU" sz="1600" i="1" dirty="0" err="1">
                <a:solidFill>
                  <a:schemeClr val="accent2">
                    <a:lumMod val="75000"/>
                  </a:schemeClr>
                </a:solidFill>
                <a:latin typeface="Times New Roman" panose="02020603050405020304" pitchFamily="18" charset="0"/>
                <a:cs typeface="Times New Roman" panose="02020603050405020304" pitchFamily="18" charset="0"/>
              </a:rPr>
              <a:t>санбо</a:t>
            </a:r>
            <a:r>
              <a:rPr lang="ru-RU" sz="1600" i="1" dirty="0">
                <a:solidFill>
                  <a:schemeClr val="accent2">
                    <a:lumMod val="75000"/>
                  </a:schemeClr>
                </a:solidFill>
                <a:latin typeface="Times New Roman" panose="02020603050405020304" pitchFamily="18" charset="0"/>
                <a:cs typeface="Times New Roman" panose="02020603050405020304" pitchFamily="18" charset="0"/>
              </a:rPr>
              <a:t>»,  в которые японцы вкладывали кусочки рыбы и овощей, поднося их в качестве жертвоприношений.  </a:t>
            </a:r>
          </a:p>
          <a:p>
            <a:pPr marL="0" indent="0" algn="just">
              <a:buNone/>
            </a:pPr>
            <a:r>
              <a:rPr lang="ru-RU" sz="1600" i="1" dirty="0" smtClean="0">
                <a:solidFill>
                  <a:schemeClr val="accent2">
                    <a:lumMod val="75000"/>
                  </a:schemeClr>
                </a:solidFill>
                <a:latin typeface="Times New Roman" panose="02020603050405020304" pitchFamily="18" charset="0"/>
                <a:cs typeface="Times New Roman" panose="02020603050405020304" pitchFamily="18" charset="0"/>
              </a:rPr>
              <a:t>	Поначалу </a:t>
            </a:r>
            <a:r>
              <a:rPr lang="ru-RU" sz="1600" i="1" dirty="0">
                <a:solidFill>
                  <a:schemeClr val="accent2">
                    <a:lumMod val="75000"/>
                  </a:schemeClr>
                </a:solidFill>
                <a:latin typeface="Times New Roman" panose="02020603050405020304" pitchFamily="18" charset="0"/>
                <a:cs typeface="Times New Roman" panose="02020603050405020304" pitchFamily="18" charset="0"/>
              </a:rPr>
              <a:t>бумажный лист по своей стоимости был доступен лишь дворянам.  Считалось признаком хорошего воспитания умение богатого дворянина развлечь свою даму на балу складыванием бумажных фигурок. Тогда же  появилось искусство самураев.  Самураи так складывали свои записки, что только посвященный мог развернуть её</a:t>
            </a:r>
            <a:r>
              <a:rPr lang="ru-RU" sz="1600" i="1" dirty="0" smtClean="0">
                <a:solidFill>
                  <a:schemeClr val="accent2">
                    <a:lumMod val="75000"/>
                  </a:schemeClr>
                </a:solidFill>
                <a:latin typeface="Times New Roman" panose="02020603050405020304" pitchFamily="18" charset="0"/>
                <a:cs typeface="Times New Roman" panose="02020603050405020304" pitchFamily="18" charset="0"/>
              </a:rPr>
              <a:t>.</a:t>
            </a:r>
            <a:endParaRPr lang="ru-RU" sz="1600" i="1" dirty="0">
              <a:solidFill>
                <a:schemeClr val="accent2">
                  <a:lumMod val="75000"/>
                </a:schemeClr>
              </a:solidFill>
              <a:latin typeface="Times New Roman" panose="02020603050405020304" pitchFamily="18" charset="0"/>
              <a:cs typeface="Times New Roman" panose="02020603050405020304" pitchFamily="18" charset="0"/>
            </a:endParaRPr>
          </a:p>
          <a:p>
            <a:pPr marL="0" indent="0" algn="just">
              <a:buNone/>
            </a:pPr>
            <a:r>
              <a:rPr lang="ru-RU" sz="1600" i="1" dirty="0" smtClean="0">
                <a:solidFill>
                  <a:schemeClr val="accent2">
                    <a:lumMod val="75000"/>
                  </a:schemeClr>
                </a:solidFill>
                <a:latin typeface="Times New Roman" panose="02020603050405020304" pitchFamily="18" charset="0"/>
                <a:cs typeface="Times New Roman" panose="02020603050405020304" pitchFamily="18" charset="0"/>
              </a:rPr>
              <a:t>	Со </a:t>
            </a:r>
            <a:r>
              <a:rPr lang="ru-RU" sz="1600" i="1" dirty="0">
                <a:solidFill>
                  <a:schemeClr val="accent2">
                    <a:lumMod val="75000"/>
                  </a:schemeClr>
                </a:solidFill>
                <a:latin typeface="Times New Roman" panose="02020603050405020304" pitchFamily="18" charset="0"/>
                <a:cs typeface="Times New Roman" panose="02020603050405020304" pitchFamily="18" charset="0"/>
              </a:rPr>
              <a:t>временем оригами  становится обязательным занятием во многих японских семьях. Мамы передавали свои знания дочкам. Кроме того, фигурки оригами часто использовали в свадебной церемонии, украшении домов или праздников.</a:t>
            </a:r>
          </a:p>
        </p:txBody>
      </p:sp>
    </p:spTree>
    <p:extLst>
      <p:ext uri="{BB962C8B-B14F-4D97-AF65-F5344CB8AC3E}">
        <p14:creationId xmlns:p14="http://schemas.microsoft.com/office/powerpoint/2010/main" val="2765253503"/>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62</TotalTime>
  <Words>307</Words>
  <Application>Microsoft Office PowerPoint</Application>
  <PresentationFormat>Экран (4:3)</PresentationFormat>
  <Paragraphs>30</Paragraphs>
  <Slides>14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Arial</vt:lpstr>
      <vt:lpstr>Times New Roman</vt:lpstr>
      <vt:lpstr>Trebuchet MS</vt:lpstr>
      <vt:lpstr>Wingdings 3</vt:lpstr>
      <vt:lpstr>Грань</vt:lpstr>
      <vt:lpstr>«Рамочка для фото»  Подарок на 23 февраля</vt:lpstr>
      <vt:lpstr>Цель: Изготовление поздравительной поделки (рамочки для фото/рисунка) к празднику – Дню защитника Отечества. </vt:lpstr>
      <vt:lpstr>Необходимые материалы и инструменты:</vt:lpstr>
      <vt:lpstr>Профессии </vt:lpstr>
      <vt:lpstr>Презентация PowerPoint</vt:lpstr>
      <vt:lpstr>Презентация PowerPoint</vt:lpstr>
      <vt:lpstr>Маг, что придумал бумагу цветную: красную, жёлтую и голубую, Верил, наверно, что могут ребята сделать фигурки из разных квадратов. Эти фигурки на всём белом свете знали лишь только японские дети. Сказочных бабочек, розовых зайцев выполнить можно при помощи пальцев.</vt:lpstr>
      <vt:lpstr>Презентация PowerPoint</vt:lpstr>
      <vt:lpstr>Презентация PowerPoint</vt:lpstr>
      <vt:lpstr> Японская пословица гласит: «Расскажи мне – я услышу, Покажи мне – я запомню, Дай мне сделать самому – Я пойму!».  Сегодня мы все вместе сделаем фоторамки, и можем подарить тому, кого мы очень любим и хотим сделать приятное.  </vt:lpstr>
      <vt:lpstr>Наша рамка состоит из нескольких модулей, делать их нужно аккуратно, сгибая бумагу четко и ровно. В технике оригами очень цениться качество выполнения, а не скорость. Чтобы сделать модуль, нам нужно провести диагональ в квадрате. Для этого мы складываем два противолежащих угла и проглаживаем складку. Разворачиваем квадрат и проводим вторую диагональ, складывая два других угла. Снова раскрыли заготовку.</vt:lpstr>
      <vt:lpstr>Точка пересечения диагоналей является центром квадрата. Теперь каждый уголок соединяем с центром квадрата. Получили базовую форму – «блинчик». Складываем получившуюся фигурку пополам. Поднимаем левый угол вверх. Линия должна пройти точно через углы прямоугольника. Переворачиваем фигурку на другую сторону. И поднимаем правый уголок вверх. Модуль готов.</vt:lpstr>
      <vt:lpstr>Готовим разного цвета модули</vt:lpstr>
      <vt:lpstr>В готовую рамочку можно приклеить готовый рисунок «Портрет папы/брата/дедушки/дяди», который дети рисовали в понедельник. С обратной стороны приклеиваем или вкладываем внутрь рамочки.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«Рамочка для фото»  Подарок на 23 февраля</dc:title>
  <dc:creator>Алина</dc:creator>
  <cp:lastModifiedBy>Алина</cp:lastModifiedBy>
  <cp:revision>7</cp:revision>
  <dcterms:created xsi:type="dcterms:W3CDTF">2021-02-16T00:05:50Z</dcterms:created>
  <dcterms:modified xsi:type="dcterms:W3CDTF">2021-02-16T01:08:29Z</dcterms:modified>
</cp:coreProperties>
</file>