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3" r:id="rId15"/>
    <p:sldId id="267" r:id="rId16"/>
    <p:sldId id="268" r:id="rId17"/>
    <p:sldId id="280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5%D0%BA%D0%BE%D1%80%D0%B0%D1%82%D0%B8%D0%B2%D0%BD%D1%8B%D0%B5_%D1%80%D0%B0%D1%81%D1%82%D0%B5%D0%BD%D0%B8%D1%8F" TargetMode="External"/><Relationship Id="rId3" Type="http://schemas.openxmlformats.org/officeDocument/2006/relationships/hyperlink" Target="https://ru.wikipedia.org/wiki/%D0%90%D1%80%D0%BE%D0%BC%D0%B0%D1%82" TargetMode="External"/><Relationship Id="rId7" Type="http://schemas.openxmlformats.org/officeDocument/2006/relationships/hyperlink" Target="https://ru.wikipedia.org/wiki/%D0%9C%D0%B5%D0%B4%D0%BE%D0%BD%D0%BE%D1%81" TargetMode="External"/><Relationship Id="rId2" Type="http://schemas.openxmlformats.org/officeDocument/2006/relationships/hyperlink" Target="https://ru.wikipedia.org/wiki/%D0%9F%D1%80%D0%B8%D0%BF%D1%80%D0%B0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B%D0%B8%D0%BC%D0%BE%D0%BD" TargetMode="External"/><Relationship Id="rId5" Type="http://schemas.openxmlformats.org/officeDocument/2006/relationships/hyperlink" Target="https://ru.wikipedia.org/wiki/%D0%93%D0%B2%D0%BE%D0%B7%D0%B4%D0%B8%D0%BA%D0%B0" TargetMode="External"/><Relationship Id="rId10" Type="http://schemas.openxmlformats.org/officeDocument/2006/relationships/image" Target="../media/image22.jpg"/><Relationship Id="rId4" Type="http://schemas.openxmlformats.org/officeDocument/2006/relationships/hyperlink" Target="https://ru.wikipedia.org/wiki/%D0%9C%D1%8F%D1%82%D0%B0" TargetMode="External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0%D0%BE%D0%BC%D0%B0%D1%82" TargetMode="External"/><Relationship Id="rId2" Type="http://schemas.openxmlformats.org/officeDocument/2006/relationships/hyperlink" Target="https://ru.wikipedia.org/wiki/%D0%9C%D1%91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hyperlink" Target="https://ru.wikipedia.org/wiki/%D0%9A%D1%80%D0%B8%D1%81%D1%82%D0%B0%D0%BB%D0%BB%D0%B8%D0%B7%D0%B0%D1%86%D0%B8%D1%8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8%D0%BE%D0%BB%D0%BE%D0%B3%D0%B8%D1%87%D0%B5%D1%81%D0%BA%D0%B8%D0%B9_%D0%B2%D0%B8%D0%B4" TargetMode="External"/><Relationship Id="rId13" Type="http://schemas.openxmlformats.org/officeDocument/2006/relationships/hyperlink" Target="https://ru.wikipedia.org/wiki/%D0%9F%D0%B5%D1%80%D0%B5%D0%B4%D0%BD%D1%8F%D1%8F_%D0%90%D0%B7%D0%B8%D1%8F" TargetMode="External"/><Relationship Id="rId18" Type="http://schemas.openxmlformats.org/officeDocument/2006/relationships/hyperlink" Target="https://ru.wikipedia.org/wiki/%D0%9B%D1%83%D0%B3" TargetMode="External"/><Relationship Id="rId26" Type="http://schemas.openxmlformats.org/officeDocument/2006/relationships/image" Target="../media/image25.jpg"/><Relationship Id="rId3" Type="http://schemas.openxmlformats.org/officeDocument/2006/relationships/hyperlink" Target="https://ru.wikipedia.org/wiki/%D0%A2%D1%80%D0%B0%D0%B2%D0%B0" TargetMode="External"/><Relationship Id="rId21" Type="http://schemas.openxmlformats.org/officeDocument/2006/relationships/hyperlink" Target="https://ru.wikipedia.org/wiki/%D0%9F%D1%83%D1%81%D1%82%D1%8B%D0%BD%D1%8F" TargetMode="External"/><Relationship Id="rId7" Type="http://schemas.openxmlformats.org/officeDocument/2006/relationships/hyperlink" Target="https://ru.wikipedia.org/wiki/%D0%9A%D0%BE%D0%BB%D0%BE%D0%BA%D0%BE%D0%BB%D1%8C%D1%87%D0%B8%D0%BA#cite_note-TPL-3" TargetMode="External"/><Relationship Id="rId12" Type="http://schemas.openxmlformats.org/officeDocument/2006/relationships/hyperlink" Target="https://ru.wikipedia.org/wiki/%D0%A1%D1%80%D0%B5%D0%B4%D0%BD%D1%8F%D1%8F_%D0%90%D0%B7%D0%B8%D1%8F" TargetMode="External"/><Relationship Id="rId17" Type="http://schemas.openxmlformats.org/officeDocument/2006/relationships/hyperlink" Target="https://ru.wikipedia.org/wiki/%D0%95%D0%B2%D1%80%D0%BE%D0%BF%D0%B5%D0%B9%D1%81%D0%BA%D0%B0%D1%8F_%D1%87%D0%B0%D1%81%D1%82%D1%8C_%D0%A0%D0%BE%D1%81%D1%81%D0%B8%D0%B8" TargetMode="External"/><Relationship Id="rId25" Type="http://schemas.openxmlformats.org/officeDocument/2006/relationships/hyperlink" Target="https://ru.wikipedia.org/wiki/%D0%93%D0%BE%D1%80%D0%B0" TargetMode="External"/><Relationship Id="rId2" Type="http://schemas.openxmlformats.org/officeDocument/2006/relationships/hyperlink" Target="https://ru.wikipedia.org/wiki/%D0%A0%D0%BE%D0%B4_(%D0%B1%D0%B8%D0%BE%D0%BB%D0%BE%D0%B3%D0%B8%D1%8F)" TargetMode="External"/><Relationship Id="rId16" Type="http://schemas.openxmlformats.org/officeDocument/2006/relationships/hyperlink" Target="https://ru.wikipedia.org/wiki/%D0%A0%D0%BE%D1%81%D1%81%D0%B8%D1%8F" TargetMode="External"/><Relationship Id="rId20" Type="http://schemas.openxmlformats.org/officeDocument/2006/relationships/hyperlink" Target="https://ru.wikipedia.org/wiki/%D0%A1%D1%82%D0%B5%D0%BF%D1%8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A%D0%BE%D0%BB%D0%BE%D0%BA%D0%BE%D0%BB%D1%8C%D1%87%D0%B8%D0%BA%D0%BE%D0%B2%D1%8B%D0%B5" TargetMode="External"/><Relationship Id="rId11" Type="http://schemas.openxmlformats.org/officeDocument/2006/relationships/hyperlink" Target="https://ru.wikipedia.org/wiki/%D0%A1%D0%B8%D0%B1%D0%B8%D1%80%D1%8C" TargetMode="External"/><Relationship Id="rId24" Type="http://schemas.openxmlformats.org/officeDocument/2006/relationships/hyperlink" Target="https://ru.wikipedia.org/wiki/%D0%90%D0%BB%D1%8C%D0%BF%D0%B8%D0%B9%D1%81%D0%BA%D0%B8%D0%B9_%D0%BF%D0%BE%D1%8F%D1%81" TargetMode="External"/><Relationship Id="rId5" Type="http://schemas.openxmlformats.org/officeDocument/2006/relationships/hyperlink" Target="https://ru.wikipedia.org/wiki/%D0%A1%D0%B5%D0%BC%D0%B5%D0%B9%D1%81%D1%82%D0%B2%D0%BE" TargetMode="External"/><Relationship Id="rId15" Type="http://schemas.openxmlformats.org/officeDocument/2006/relationships/hyperlink" Target="https://ru.wikipedia.org/wiki/%D0%A1%D0%B5%D0%B2%D0%B5%D1%80%D0%BD%D0%B0%D1%8F_%D0%90%D0%BC%D0%B5%D1%80%D0%B8%D0%BA%D0%B0" TargetMode="External"/><Relationship Id="rId23" Type="http://schemas.openxmlformats.org/officeDocument/2006/relationships/hyperlink" Target="https://ru.wikipedia.org/wiki/%D0%A1%D1%83%D0%B1%D0%B0%D0%BB%D1%8C%D0%BF%D0%B8%D0%B9%D1%81%D0%BA%D0%B8%D0%B9_%D0%BF%D0%BE%D1%8F%D1%81" TargetMode="External"/><Relationship Id="rId10" Type="http://schemas.openxmlformats.org/officeDocument/2006/relationships/hyperlink" Target="https://ru.wikipedia.org/wiki/%D0%9A%D0%B0%D0%B2%D0%BA%D0%B0%D0%B7" TargetMode="External"/><Relationship Id="rId19" Type="http://schemas.openxmlformats.org/officeDocument/2006/relationships/hyperlink" Target="https://ru.wikipedia.org/wiki/%D0%9B%D0%B5%D1%81" TargetMode="External"/><Relationship Id="rId4" Type="http://schemas.openxmlformats.org/officeDocument/2006/relationships/hyperlink" Target="https://ru.wikipedia.org/wiki/%D0%A0%D0%B0%D1%81%D1%82%D0%B5%D0%BD%D0%B8%D0%B5" TargetMode="External"/><Relationship Id="rId9" Type="http://schemas.openxmlformats.org/officeDocument/2006/relationships/hyperlink" Target="https://ru.wikipedia.org/wiki/%D0%A3%D0%BC%D0%B5%D1%80%D0%B5%D0%BD%D0%BD%D1%8B%D0%B9_%D0%BA%D0%BB%D0%B8%D0%BC%D0%B0%D1%82" TargetMode="External"/><Relationship Id="rId14" Type="http://schemas.openxmlformats.org/officeDocument/2006/relationships/hyperlink" Target="https://ru.wikipedia.org/wiki/%D0%95%D0%B2%D1%80%D0%BE%D0%BF%D0%B0" TargetMode="External"/><Relationship Id="rId22" Type="http://schemas.openxmlformats.org/officeDocument/2006/relationships/hyperlink" Target="https://ru.wikipedia.org/wiki/%D0%A1%D0%BA%D0%B0%D0%BB%D1%8B" TargetMode="External"/><Relationship Id="rId27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ru.wikipedia.org/wiki/%D0%9D%D0%B5%D0%B7%D0%B0%D0%B1%D1%83%D0%B4%D0%BA%D0%B0_%D0%B1%D0%BE%D0%BB%D0%BE%D1%82%D0%BD%D0%B0%D1%8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ru.wikipedia.org/wiki/%D0%91%D0%BE%D0%B3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s://ru.wikipedia.org/wiki/%D0%94%D1%80%D0%B5%D0%B2%D0%BD%D1%8F%D1%8F_%D0%93%D1%80%D0%B5%D1%86%D0%B8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3%D0%B8%D0%BF%D0%BF%D0%BE%D0%BA%D1%80%D0%B0%D1%82" TargetMode="External"/><Relationship Id="rId5" Type="http://schemas.openxmlformats.org/officeDocument/2006/relationships/hyperlink" Target="https://ru.wikipedia.org/wiki/%D0%A0%D0%B0%D0%B4%D1%83%D0%B3%D0%B0" TargetMode="External"/><Relationship Id="rId4" Type="http://schemas.openxmlformats.org/officeDocument/2006/relationships/hyperlink" Target="https://ru.wikipedia.org/wiki/%D0%98%D1%80%D0%B8%D0%B4%D0%B0_(%D0%BC%D0%B8%D1%84%D0%BE%D0%BB%D0%BE%D0%B3%D0%B8%D1%8F)" TargetMode="Externa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8%D0%BB%D0%B8%D1%8F#cite_note-8" TargetMode="External"/><Relationship Id="rId3" Type="http://schemas.openxmlformats.org/officeDocument/2006/relationships/hyperlink" Target="https://ru.wikipedia.org/wiki/%D0%9B%D0%B8%D0%BB%D0%B8%D1%8F_%D0%B4%D0%B0%D1%83%D1%80%D1%81%D0%BA%D0%B0%D1%8F" TargetMode="External"/><Relationship Id="rId7" Type="http://schemas.openxmlformats.org/officeDocument/2006/relationships/hyperlink" Target="https://ru.wikipedia.org/w/index.php?title=%D0%9B%D0%B8%D0%BB%D0%B8%D1%8F_%D0%9B%D0%B5%D0%B9%D1%85%D1%82%D0%BB%D0%B8%D0%BD%D0%B0&amp;action=edit&amp;redlink=1" TargetMode="External"/><Relationship Id="rId2" Type="http://schemas.openxmlformats.org/officeDocument/2006/relationships/hyperlink" Target="https://ru.wikipedia.org/wiki/%D0%9F%D0%B0%D1%80%D1%84%D1%8E%D0%BC%D0%B5%D1%80%D0%B8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/index.php?title=%D0%9B%D0%B8%D0%BB%D0%B8%D1%8F_%D0%BE%D0%B2%D1%81%D1%8F%D0%BD%D0%B0%D1%8F&amp;action=edit&amp;redlink=1" TargetMode="External"/><Relationship Id="rId5" Type="http://schemas.openxmlformats.org/officeDocument/2006/relationships/hyperlink" Target="https://ru.wikipedia.org/w/index.php?title=%D0%9B%D0%B8%D0%BB%D0%B8%D1%8F_%D0%BA%D1%80%D0%B0%D1%81%D0%B8%D0%B2%D0%B5%D0%BD%D1%8C%D0%BA%D0%B0%D1%8F&amp;action=edit&amp;redlink=1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ru.wikipedia.org/w/index.php?title=%D0%9B%D0%B8%D0%BB%D0%B8%D1%8F_%D0%B4%D0%B2%D1%83%D1%80%D1%8F%D0%B4%D0%BD%D0%B0%D1%8F&amp;action=edit&amp;redlink=1" TargetMode="Externa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ru" dirty="0"/>
              <a:t>«Цветы небывалой красоты»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r>
              <a:rPr lang="ru-RU" dirty="0"/>
              <a:t>Подготовительная группа «</a:t>
            </a:r>
            <a:r>
              <a:rPr lang="ru-RU" dirty="0" err="1"/>
              <a:t>Метеорчики</a:t>
            </a:r>
            <a:r>
              <a:rPr lang="ru-RU" dirty="0"/>
              <a:t>»</a:t>
            </a:r>
          </a:p>
          <a:p>
            <a:r>
              <a:rPr lang="ru-RU" dirty="0"/>
              <a:t>Подготовила: </a:t>
            </a:r>
            <a:r>
              <a:rPr lang="ru-RU" dirty="0" err="1"/>
              <a:t>Стручкова</a:t>
            </a:r>
            <a:r>
              <a:rPr lang="ru-RU" dirty="0"/>
              <a:t> А. 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94" y="606425"/>
            <a:ext cx="10058402" cy="1219200"/>
          </a:xfrm>
        </p:spPr>
        <p:txBody>
          <a:bodyPr/>
          <a:lstStyle/>
          <a:p>
            <a:r>
              <a:rPr lang="ru-RU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Василек</a:t>
            </a:r>
            <a:br>
              <a:rPr lang="ru-RU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210" y="1481240"/>
            <a:ext cx="4954588" cy="495518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/>
              <a:t>Русское название цветка, произошло, согласно легенде, от имени молодого парня, Василия, околдованного и погубленного русалкой. Увлеченный ею в поле, он превратился в синий цветок, напоминающий своей окраской голубую воду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Листья василька используются как </a:t>
            </a:r>
            <a:r>
              <a:rPr lang="ru-RU" dirty="0">
                <a:hlinkClick r:id="rId2" tooltip="Приправа"/>
              </a:rPr>
              <a:t>приправа</a:t>
            </a:r>
            <a:r>
              <a:rPr lang="ru-RU" dirty="0"/>
              <a:t> при консервировании и в мясных продуктах, обладают </a:t>
            </a:r>
            <a:r>
              <a:rPr lang="ru-RU" dirty="0">
                <a:hlinkClick r:id="rId3" tooltip="Аромат"/>
              </a:rPr>
              <a:t>ароматом</a:t>
            </a:r>
            <a:r>
              <a:rPr lang="ru-RU" dirty="0"/>
              <a:t> </a:t>
            </a:r>
            <a:r>
              <a:rPr lang="ru-RU" dirty="0">
                <a:hlinkClick r:id="rId4" tooltip="Мята"/>
              </a:rPr>
              <a:t>мяты</a:t>
            </a:r>
            <a:r>
              <a:rPr lang="ru-RU" dirty="0"/>
              <a:t>, </a:t>
            </a:r>
            <a:r>
              <a:rPr lang="ru-RU" dirty="0">
                <a:hlinkClick r:id="rId5" tooltip="Гвоздика"/>
              </a:rPr>
              <a:t>гвоздики</a:t>
            </a:r>
            <a:r>
              <a:rPr lang="ru-RU" dirty="0"/>
              <a:t> и </a:t>
            </a:r>
            <a:r>
              <a:rPr lang="ru-RU" dirty="0">
                <a:hlinkClick r:id="rId6" tooltip="Лимон"/>
              </a:rPr>
              <a:t>лимона</a:t>
            </a:r>
            <a:r>
              <a:rPr lang="ru-RU" dirty="0"/>
              <a:t>. Применяются при изготовлении паштетов, консервов, колбас, при засолках. Васильки являются </a:t>
            </a:r>
            <a:r>
              <a:rPr lang="ru-RU" dirty="0">
                <a:hlinkClick r:id="rId7" tooltip="Медонос"/>
              </a:rPr>
              <a:t>медоносами</a:t>
            </a:r>
            <a:r>
              <a:rPr lang="ru-RU" dirty="0"/>
              <a:t>, а также часто используются как </a:t>
            </a:r>
            <a:r>
              <a:rPr lang="ru-RU" dirty="0">
                <a:hlinkClick r:id="rId8" tooltip="Декоративные растения"/>
              </a:rPr>
              <a:t>декоративные растения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13" y="3032485"/>
            <a:ext cx="4912168" cy="3679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68" y="728533"/>
            <a:ext cx="5545959" cy="36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93" y="606425"/>
            <a:ext cx="10058402" cy="1219200"/>
          </a:xfrm>
        </p:spPr>
        <p:txBody>
          <a:bodyPr/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AF197D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Клевер</a:t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AF197D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2593" y="1576243"/>
            <a:ext cx="4954588" cy="4187952"/>
          </a:xfrm>
        </p:spPr>
        <p:txBody>
          <a:bodyPr/>
          <a:lstStyle/>
          <a:p>
            <a:r>
              <a:rPr lang="ru-RU" b="1" dirty="0"/>
              <a:t>Клевер – медоносное растение, опыляемое в основном шмелями</a:t>
            </a:r>
            <a:r>
              <a:rPr lang="ru-RU" b="1" dirty="0" smtClean="0"/>
              <a:t>.</a:t>
            </a:r>
          </a:p>
          <a:p>
            <a:r>
              <a:rPr lang="ru-RU" dirty="0"/>
              <a:t>Клеверный </a:t>
            </a:r>
            <a:r>
              <a:rPr lang="ru-RU" dirty="0">
                <a:hlinkClick r:id="rId2" tooltip="Мёд"/>
              </a:rPr>
              <a:t>мёд</a:t>
            </a:r>
            <a:r>
              <a:rPr lang="ru-RU" dirty="0"/>
              <a:t> относится к числу лучших. Он прозрачен, с тонким </a:t>
            </a:r>
            <a:r>
              <a:rPr lang="ru-RU" dirty="0">
                <a:hlinkClick r:id="rId3" tooltip="Аромат"/>
              </a:rPr>
              <a:t>ароматом</a:t>
            </a:r>
            <a:r>
              <a:rPr lang="ru-RU" dirty="0"/>
              <a:t> и нежным вкусом, при </a:t>
            </a:r>
            <a:r>
              <a:rPr lang="ru-RU" dirty="0">
                <a:hlinkClick r:id="rId4" tooltip="Кристаллизация"/>
              </a:rPr>
              <a:t>кристаллизации</a:t>
            </a:r>
            <a:r>
              <a:rPr lang="ru-RU" dirty="0"/>
              <a:t> образует твёрдую белую массу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15" y="606425"/>
            <a:ext cx="3895657" cy="2818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30" y="3429334"/>
            <a:ext cx="4854456" cy="30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448" y="606425"/>
            <a:ext cx="10058402" cy="1219200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8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Колокольчик</a:t>
            </a:r>
            <a:br>
              <a:rPr lang="ru-RU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8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690" y="1493116"/>
            <a:ext cx="5739350" cy="480080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На Руси верили, что хрустальный звон колокольчиков можно услышать один раз в году – в праздник Ивана Купалы</a:t>
            </a:r>
            <a:r>
              <a:rPr lang="ru-RU" b="1" dirty="0" smtClean="0"/>
              <a:t>.</a:t>
            </a:r>
            <a:r>
              <a:rPr lang="ru-RU" dirty="0"/>
              <a:t>  </a:t>
            </a:r>
            <a:endParaRPr lang="ru-RU" dirty="0" smtClean="0"/>
          </a:p>
          <a:p>
            <a:r>
              <a:rPr lang="ru-RU" dirty="0" smtClean="0">
                <a:hlinkClick r:id="rId2" tooltip="Род (биология)"/>
              </a:rPr>
              <a:t>род</a:t>
            </a:r>
            <a:r>
              <a:rPr lang="ru-RU" dirty="0"/>
              <a:t> исключительно </a:t>
            </a:r>
            <a:r>
              <a:rPr lang="ru-RU" dirty="0">
                <a:hlinkClick r:id="rId3" tooltip="Трава"/>
              </a:rPr>
              <a:t>травянистых</a:t>
            </a:r>
            <a:r>
              <a:rPr lang="ru-RU" dirty="0"/>
              <a:t> </a:t>
            </a:r>
            <a:r>
              <a:rPr lang="ru-RU" dirty="0">
                <a:hlinkClick r:id="rId4" tooltip="Растение"/>
              </a:rPr>
              <a:t>растений</a:t>
            </a:r>
            <a:r>
              <a:rPr lang="ru-RU" dirty="0"/>
              <a:t> из </a:t>
            </a:r>
            <a:r>
              <a:rPr lang="ru-RU" dirty="0" smtClean="0">
                <a:hlinkClick r:id="rId5" tooltip="Семейство"/>
              </a:rPr>
              <a:t>семейства</a:t>
            </a:r>
            <a:r>
              <a:rPr lang="ru-RU" dirty="0"/>
              <a:t> </a:t>
            </a:r>
            <a:r>
              <a:rPr lang="ru-RU" dirty="0">
                <a:hlinkClick r:id="rId6" tooltip="Колокольчиковые"/>
              </a:rPr>
              <a:t>Колокольчиковые</a:t>
            </a:r>
            <a:r>
              <a:rPr lang="ru-RU" dirty="0"/>
              <a:t> (</a:t>
            </a:r>
            <a:r>
              <a:rPr lang="ru-RU" i="1" dirty="0" err="1"/>
              <a:t>Campanulaceae</a:t>
            </a:r>
            <a:r>
              <a:rPr lang="ru-RU" dirty="0"/>
              <a:t>). Род включает более 400</a:t>
            </a:r>
            <a:r>
              <a:rPr lang="ru-RU" baseline="30000" dirty="0">
                <a:hlinkClick r:id="rId7"/>
              </a:rPr>
              <a:t>[3]</a:t>
            </a:r>
            <a:r>
              <a:rPr lang="ru-RU" dirty="0"/>
              <a:t> </a:t>
            </a:r>
            <a:r>
              <a:rPr lang="ru-RU" dirty="0">
                <a:hlinkClick r:id="rId8" tooltip="Биологический вид"/>
              </a:rPr>
              <a:t>видов</a:t>
            </a:r>
            <a:r>
              <a:rPr lang="ru-RU" dirty="0"/>
              <a:t>, произрастающих в странах с </a:t>
            </a:r>
            <a:r>
              <a:rPr lang="ru-RU" dirty="0">
                <a:hlinkClick r:id="rId9" tooltip="Умеренный климат"/>
              </a:rPr>
              <a:t>умеренным климатом</a:t>
            </a:r>
            <a:r>
              <a:rPr lang="ru-RU" dirty="0"/>
              <a:t>. В естественных условиях встречается на </a:t>
            </a:r>
            <a:r>
              <a:rPr lang="ru-RU" dirty="0">
                <a:hlinkClick r:id="rId10" tooltip="Кавказ"/>
              </a:rPr>
              <a:t>Кавказе</a:t>
            </a:r>
            <a:r>
              <a:rPr lang="ru-RU" dirty="0"/>
              <a:t>, в </a:t>
            </a:r>
            <a:r>
              <a:rPr lang="ru-RU" dirty="0">
                <a:hlinkClick r:id="rId11" tooltip="Сибирь"/>
              </a:rPr>
              <a:t>Сибири</a:t>
            </a:r>
            <a:r>
              <a:rPr lang="ru-RU" dirty="0"/>
              <a:t>, </a:t>
            </a:r>
            <a:r>
              <a:rPr lang="ru-RU" dirty="0">
                <a:hlinkClick r:id="rId12" tooltip="Средняя Азия"/>
              </a:rPr>
              <a:t>Средней</a:t>
            </a:r>
            <a:r>
              <a:rPr lang="ru-RU" dirty="0"/>
              <a:t> и </a:t>
            </a:r>
            <a:r>
              <a:rPr lang="ru-RU" dirty="0">
                <a:hlinkClick r:id="rId13" tooltip="Передняя Азия"/>
              </a:rPr>
              <a:t>Передней Азии</a:t>
            </a:r>
            <a:r>
              <a:rPr lang="ru-RU" dirty="0"/>
              <a:t>, в </a:t>
            </a:r>
            <a:r>
              <a:rPr lang="ru-RU" dirty="0">
                <a:hlinkClick r:id="rId14" tooltip="Европа"/>
              </a:rPr>
              <a:t>Европе</a:t>
            </a:r>
            <a:r>
              <a:rPr lang="ru-RU" dirty="0"/>
              <a:t>, имеет некоторое распространение в </a:t>
            </a:r>
            <a:r>
              <a:rPr lang="ru-RU" dirty="0">
                <a:hlinkClick r:id="rId15" tooltip="Северная Америка"/>
              </a:rPr>
              <a:t>Северной Америке</a:t>
            </a:r>
            <a:r>
              <a:rPr lang="ru-RU" dirty="0"/>
              <a:t>.</a:t>
            </a:r>
          </a:p>
          <a:p>
            <a:r>
              <a:rPr lang="ru-RU" dirty="0"/>
              <a:t>На территории </a:t>
            </a:r>
            <a:r>
              <a:rPr lang="ru-RU" dirty="0">
                <a:hlinkClick r:id="rId16" tooltip="Россия"/>
              </a:rPr>
              <a:t>России</a:t>
            </a:r>
            <a:r>
              <a:rPr lang="ru-RU" dirty="0"/>
              <a:t> и сопредельных стран насчитывается около 150 видов, в </a:t>
            </a:r>
            <a:r>
              <a:rPr lang="ru-RU" dirty="0">
                <a:hlinkClick r:id="rId17" tooltip="Европейская часть России"/>
              </a:rPr>
              <a:t>европейской части России</a:t>
            </a:r>
            <a:r>
              <a:rPr lang="ru-RU" dirty="0"/>
              <a:t> — до 15.</a:t>
            </a:r>
          </a:p>
          <a:p>
            <a:r>
              <a:rPr lang="ru-RU" dirty="0"/>
              <a:t>Местообитания колокольчиков разнообразны, им доступны </a:t>
            </a:r>
            <a:r>
              <a:rPr lang="ru-RU" dirty="0">
                <a:hlinkClick r:id="rId18" tooltip="Луг"/>
              </a:rPr>
              <a:t>луга</a:t>
            </a:r>
            <a:r>
              <a:rPr lang="ru-RU" dirty="0"/>
              <a:t>, </a:t>
            </a:r>
            <a:r>
              <a:rPr lang="ru-RU" dirty="0">
                <a:hlinkClick r:id="rId19" tooltip="Лес"/>
              </a:rPr>
              <a:t>леса</a:t>
            </a:r>
            <a:r>
              <a:rPr lang="ru-RU" dirty="0"/>
              <a:t>, </a:t>
            </a:r>
            <a:r>
              <a:rPr lang="ru-RU" dirty="0">
                <a:hlinkClick r:id="rId20" tooltip="Степь"/>
              </a:rPr>
              <a:t>степи</a:t>
            </a:r>
            <a:r>
              <a:rPr lang="ru-RU" dirty="0"/>
              <a:t>, встречаются они также на </a:t>
            </a:r>
            <a:r>
              <a:rPr lang="ru-RU" dirty="0">
                <a:hlinkClick r:id="rId21" tooltip="Пустыня"/>
              </a:rPr>
              <a:t>пустынных</a:t>
            </a:r>
            <a:r>
              <a:rPr lang="ru-RU" dirty="0"/>
              <a:t> и </a:t>
            </a:r>
            <a:r>
              <a:rPr lang="ru-RU" dirty="0">
                <a:hlinkClick r:id="rId22" tooltip="Скалы"/>
              </a:rPr>
              <a:t>скальных</a:t>
            </a:r>
            <a:r>
              <a:rPr lang="ru-RU" dirty="0"/>
              <a:t> участках. Многочисленные и разнообразные виды заселяют </a:t>
            </a:r>
            <a:r>
              <a:rPr lang="ru-RU" dirty="0">
                <a:hlinkClick r:id="rId23" tooltip="Субальпийский пояс"/>
              </a:rPr>
              <a:t>субальпийские</a:t>
            </a:r>
            <a:r>
              <a:rPr lang="ru-RU" dirty="0"/>
              <a:t> и </a:t>
            </a:r>
            <a:r>
              <a:rPr lang="ru-RU" dirty="0">
                <a:hlinkClick r:id="rId24" tooltip="Альпийский пояс"/>
              </a:rPr>
              <a:t>альпийские пояса</a:t>
            </a:r>
            <a:r>
              <a:rPr lang="ru-RU" dirty="0"/>
              <a:t> </a:t>
            </a:r>
            <a:r>
              <a:rPr lang="ru-RU" dirty="0">
                <a:hlinkClick r:id="rId25" tooltip="Гора"/>
              </a:rPr>
              <a:t>гор</a:t>
            </a:r>
            <a:r>
              <a:rPr lang="ru-RU" dirty="0"/>
              <a:t>.</a:t>
            </a:r>
          </a:p>
          <a:p>
            <a:pPr algn="ctr"/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18" y="3004457"/>
            <a:ext cx="4566003" cy="3420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88" y="606425"/>
            <a:ext cx="3063834" cy="36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449" y="696686"/>
            <a:ext cx="10058402" cy="1219200"/>
          </a:xfrm>
        </p:spPr>
        <p:txBody>
          <a:bodyPr/>
          <a:lstStyle/>
          <a:p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Незабудка</a:t>
            </a:r>
            <a:b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5974" y="1406534"/>
            <a:ext cx="4614155" cy="505364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Незабудку в России еще называют горлянка, лихорадочная трава, </a:t>
            </a:r>
            <a:r>
              <a:rPr lang="ru-RU" b="1" dirty="0" err="1" smtClean="0"/>
              <a:t>пригожница</a:t>
            </a:r>
            <a:endParaRPr lang="ru-RU" b="1" dirty="0" smtClean="0"/>
          </a:p>
          <a:p>
            <a:r>
              <a:rPr lang="ru-RU" dirty="0"/>
              <a:t>Незабудки встречаются в Европе, Азии, Америке, Южной Африке, Австралии и Новой Зеландии.</a:t>
            </a:r>
          </a:p>
          <a:p>
            <a:r>
              <a:rPr lang="ru-RU" dirty="0"/>
              <a:t>Предпочитают влажные районы. Растут на полянах со свежей почвой. Некоторые виды, такие как </a:t>
            </a:r>
            <a:r>
              <a:rPr lang="ru-RU" dirty="0">
                <a:hlinkClick r:id="rId2" tooltip="Незабудка болотная"/>
              </a:rPr>
              <a:t>незабудка болотная</a:t>
            </a:r>
            <a:r>
              <a:rPr lang="ru-RU" dirty="0"/>
              <a:t>, можно встретить на берегах водоёмов, окраинах болот, вдоль </a:t>
            </a:r>
            <a:r>
              <a:rPr lang="ru-RU" dirty="0" err="1"/>
              <a:t>ручьёв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91" y="3307793"/>
            <a:ext cx="4606515" cy="345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23" y="696686"/>
            <a:ext cx="4015983" cy="2996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71" y="998792"/>
            <a:ext cx="3247615" cy="23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2452" y="266205"/>
            <a:ext cx="8797248" cy="5837712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- Ребята</a:t>
            </a:r>
            <a:r>
              <a:rPr lang="ru-RU" dirty="0">
                <a:solidFill>
                  <a:srgbClr val="7030A0"/>
                </a:solidFill>
              </a:rPr>
              <a:t>, для чего нужны </a:t>
            </a:r>
            <a:r>
              <a:rPr lang="ru-RU" dirty="0" smtClean="0">
                <a:solidFill>
                  <a:srgbClr val="7030A0"/>
                </a:solidFill>
              </a:rPr>
              <a:t>цветы? </a:t>
            </a:r>
            <a:r>
              <a:rPr lang="ru-RU" dirty="0" smtClean="0"/>
              <a:t>(Для </a:t>
            </a:r>
            <a:r>
              <a:rPr lang="ru-RU" dirty="0"/>
              <a:t>красоты, любоваться</a:t>
            </a:r>
            <a:r>
              <a:rPr lang="ru-RU" dirty="0" smtClean="0"/>
              <a:t>., для медицины, насекомых </a:t>
            </a:r>
            <a:r>
              <a:rPr lang="ru-RU" dirty="0" err="1" smtClean="0"/>
              <a:t>итд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- Где </a:t>
            </a:r>
            <a:r>
              <a:rPr lang="ru-RU" dirty="0">
                <a:solidFill>
                  <a:srgbClr val="7030A0"/>
                </a:solidFill>
              </a:rPr>
              <a:t>растут садовые </a:t>
            </a:r>
            <a:r>
              <a:rPr lang="ru-RU" dirty="0" smtClean="0">
                <a:solidFill>
                  <a:srgbClr val="7030A0"/>
                </a:solidFill>
              </a:rPr>
              <a:t>цветы? </a:t>
            </a:r>
            <a:r>
              <a:rPr lang="ru-RU" dirty="0" smtClean="0"/>
              <a:t>(В </a:t>
            </a:r>
            <a:r>
              <a:rPr lang="ru-RU" dirty="0"/>
              <a:t>саду, на </a:t>
            </a:r>
            <a:r>
              <a:rPr lang="ru-RU" dirty="0" smtClean="0"/>
              <a:t>клумбах)</a:t>
            </a:r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- Назовите </a:t>
            </a:r>
            <a:r>
              <a:rPr lang="ru-RU" dirty="0">
                <a:solidFill>
                  <a:srgbClr val="7030A0"/>
                </a:solidFill>
              </a:rPr>
              <a:t>садовые </a:t>
            </a:r>
            <a:r>
              <a:rPr lang="ru-RU" dirty="0" smtClean="0">
                <a:solidFill>
                  <a:srgbClr val="7030A0"/>
                </a:solidFill>
              </a:rPr>
              <a:t>цветы? </a:t>
            </a:r>
            <a:r>
              <a:rPr lang="ru-RU" dirty="0" smtClean="0"/>
              <a:t>(Роза</a:t>
            </a:r>
            <a:r>
              <a:rPr lang="ru-RU" dirty="0"/>
              <a:t>, тюльпан, мак, гвоздика и т.д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- Где </a:t>
            </a:r>
            <a:r>
              <a:rPr lang="ru-RU" dirty="0">
                <a:solidFill>
                  <a:srgbClr val="7030A0"/>
                </a:solidFill>
              </a:rPr>
              <a:t>растут полевые, лесные </a:t>
            </a:r>
            <a:r>
              <a:rPr lang="ru-RU" dirty="0" smtClean="0">
                <a:solidFill>
                  <a:srgbClr val="7030A0"/>
                </a:solidFill>
              </a:rPr>
              <a:t>цветы? </a:t>
            </a:r>
            <a:r>
              <a:rPr lang="ru-RU" dirty="0"/>
              <a:t>(</a:t>
            </a:r>
            <a:r>
              <a:rPr lang="ru-RU" dirty="0" smtClean="0"/>
              <a:t>В </a:t>
            </a:r>
            <a:r>
              <a:rPr lang="ru-RU" dirty="0"/>
              <a:t>поле, в </a:t>
            </a:r>
            <a:r>
              <a:rPr lang="ru-RU" dirty="0" smtClean="0"/>
              <a:t>лесу)</a:t>
            </a:r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- Назовите </a:t>
            </a:r>
            <a:r>
              <a:rPr lang="ru-RU" dirty="0">
                <a:solidFill>
                  <a:srgbClr val="7030A0"/>
                </a:solidFill>
              </a:rPr>
              <a:t>полевые, лесные </a:t>
            </a:r>
            <a:r>
              <a:rPr lang="ru-RU" dirty="0" smtClean="0">
                <a:solidFill>
                  <a:srgbClr val="7030A0"/>
                </a:solidFill>
              </a:rPr>
              <a:t>цветы </a:t>
            </a:r>
            <a:r>
              <a:rPr lang="ru-RU" dirty="0" smtClean="0"/>
              <a:t>(Колокольчик</a:t>
            </a:r>
            <a:r>
              <a:rPr lang="ru-RU" dirty="0"/>
              <a:t>, ромашка, василёк и т.д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- Кто </a:t>
            </a:r>
            <a:r>
              <a:rPr lang="ru-RU" dirty="0">
                <a:solidFill>
                  <a:srgbClr val="7030A0"/>
                </a:solidFill>
              </a:rPr>
              <a:t>ухаживает за цветами в </a:t>
            </a:r>
            <a:r>
              <a:rPr lang="ru-RU" dirty="0" smtClean="0">
                <a:solidFill>
                  <a:srgbClr val="7030A0"/>
                </a:solidFill>
              </a:rPr>
              <a:t>саду? </a:t>
            </a:r>
            <a:r>
              <a:rPr lang="ru-RU" dirty="0" smtClean="0"/>
              <a:t>(Садовник</a:t>
            </a:r>
            <a:r>
              <a:rPr lang="ru-RU" dirty="0"/>
              <a:t>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Чем </a:t>
            </a:r>
            <a:r>
              <a:rPr lang="ru-RU" dirty="0">
                <a:solidFill>
                  <a:srgbClr val="7030A0"/>
                </a:solidFill>
              </a:rPr>
              <a:t>садовые цветы отличаются от </a:t>
            </a:r>
            <a:r>
              <a:rPr lang="ru-RU" dirty="0" smtClean="0">
                <a:solidFill>
                  <a:srgbClr val="7030A0"/>
                </a:solidFill>
              </a:rPr>
              <a:t>полевых? </a:t>
            </a:r>
            <a:r>
              <a:rPr lang="ru-RU" dirty="0" smtClean="0"/>
              <a:t>(Садовые </a:t>
            </a:r>
            <a:r>
              <a:rPr lang="ru-RU" dirty="0"/>
              <a:t>цветы выращивает человек, а полевые растут сами по </a:t>
            </a:r>
            <a:r>
              <a:rPr lang="ru-RU" dirty="0" smtClean="0"/>
              <a:t>себе)</a:t>
            </a:r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- Какую </a:t>
            </a:r>
            <a:r>
              <a:rPr lang="ru-RU" dirty="0">
                <a:solidFill>
                  <a:srgbClr val="7030A0"/>
                </a:solidFill>
              </a:rPr>
              <a:t>пользу приносят </a:t>
            </a:r>
            <a:r>
              <a:rPr lang="ru-RU" dirty="0" smtClean="0">
                <a:solidFill>
                  <a:srgbClr val="7030A0"/>
                </a:solidFill>
              </a:rPr>
              <a:t>цветы? </a:t>
            </a:r>
            <a:r>
              <a:rPr lang="ru-RU" dirty="0" smtClean="0"/>
              <a:t>(Цветы </a:t>
            </a:r>
            <a:r>
              <a:rPr lang="ru-RU" dirty="0"/>
              <a:t>могут быть кормом для животных, их можно поставить в вазу, из цветов получают </a:t>
            </a:r>
            <a:r>
              <a:rPr lang="ru-RU" dirty="0" smtClean="0"/>
              <a:t>лекарства)</a:t>
            </a:r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- Какие </a:t>
            </a:r>
            <a:r>
              <a:rPr lang="ru-RU" dirty="0">
                <a:solidFill>
                  <a:srgbClr val="7030A0"/>
                </a:solidFill>
              </a:rPr>
              <a:t>вы знаете первоцветы, которые “торопятся” расцвести ранней </a:t>
            </a:r>
            <a:r>
              <a:rPr lang="ru-RU" dirty="0" smtClean="0">
                <a:solidFill>
                  <a:srgbClr val="7030A0"/>
                </a:solidFill>
              </a:rPr>
              <a:t>весной? </a:t>
            </a:r>
            <a:r>
              <a:rPr lang="ru-RU" dirty="0" smtClean="0"/>
              <a:t>(Подснежник</a:t>
            </a:r>
            <a:r>
              <a:rPr lang="ru-RU" dirty="0"/>
              <a:t>, мать-и-мачеха, медуница, </a:t>
            </a:r>
            <a:r>
              <a:rPr lang="ru-RU" dirty="0" smtClean="0"/>
              <a:t>хохлатка)</a:t>
            </a:r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- Почему </a:t>
            </a:r>
            <a:r>
              <a:rPr lang="ru-RU" dirty="0">
                <a:solidFill>
                  <a:srgbClr val="7030A0"/>
                </a:solidFill>
              </a:rPr>
              <a:t>они появляются </a:t>
            </a:r>
            <a:r>
              <a:rPr lang="ru-RU" dirty="0" smtClean="0">
                <a:solidFill>
                  <a:srgbClr val="7030A0"/>
                </a:solidFill>
              </a:rPr>
              <a:t>первыми? </a:t>
            </a:r>
            <a:r>
              <a:rPr lang="ru-RU" dirty="0" smtClean="0"/>
              <a:t>(Потому </a:t>
            </a:r>
            <a:r>
              <a:rPr lang="ru-RU" dirty="0"/>
              <a:t>что эти цветы любят яркий солнечный свет, и появляются тогда, когда деревья не покрылись листвой</a:t>
            </a:r>
            <a:r>
              <a:rPr lang="ru-RU" dirty="0" smtClean="0"/>
              <a:t>.)</a:t>
            </a:r>
            <a:endParaRPr lang="ru-RU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 </a:t>
            </a:r>
            <a:r>
              <a:rPr lang="ru" dirty="0"/>
              <a:t>1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Шарики можно использовать разного размера или же использовать один шарик. </a:t>
            </a:r>
            <a:endParaRPr lang="en-US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ru-RU" dirty="0" smtClean="0"/>
              <a:t>Краску нанести на тарелку или сразу на шарик (как вам удобно) </a:t>
            </a:r>
          </a:p>
          <a:p>
            <a:pPr rtl="0"/>
            <a:r>
              <a:rPr lang="ru-RU" dirty="0" smtClean="0"/>
              <a:t>Чтобы печать передавалась краска должна быть влажной.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 </a:t>
            </a:r>
            <a:r>
              <a:rPr lang="ru" dirty="0"/>
              <a:t>2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3944" r="6765"/>
          <a:stretch/>
        </p:blipFill>
        <p:spPr>
          <a:xfrm>
            <a:off x="172113" y="169801"/>
            <a:ext cx="3991185" cy="359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9904" r="4419"/>
          <a:stretch/>
        </p:blipFill>
        <p:spPr>
          <a:xfrm>
            <a:off x="3351305" y="1176500"/>
            <a:ext cx="4871493" cy="359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7121" r="3370"/>
          <a:stretch/>
        </p:blipFill>
        <p:spPr>
          <a:xfrm>
            <a:off x="7157604" y="2850753"/>
            <a:ext cx="4725510" cy="359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5511" y="4211389"/>
            <a:ext cx="5487990" cy="21378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Рисование – фантазирование. </a:t>
            </a:r>
          </a:p>
          <a:p>
            <a:r>
              <a:rPr lang="ru-RU" sz="2000" dirty="0" smtClean="0"/>
              <a:t>Украсить печати шариков можно совершенно по – разному. Выбирайте разные цвета, формы, используйте другие материалы (фломастеры, карандаши </a:t>
            </a:r>
            <a:r>
              <a:rPr lang="ru-RU" sz="2000" dirty="0" err="1" smtClean="0"/>
              <a:t>итд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633" y="130249"/>
            <a:ext cx="5675868" cy="3944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 b="5915"/>
          <a:stretch/>
        </p:blipFill>
        <p:spPr>
          <a:xfrm>
            <a:off x="97690" y="1429555"/>
            <a:ext cx="6477821" cy="422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02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93318" y="386937"/>
            <a:ext cx="4183679" cy="5788231"/>
          </a:xfrm>
        </p:spPr>
        <p:txBody>
          <a:bodyPr rtlCol="0"/>
          <a:lstStyle/>
          <a:p>
            <a:r>
              <a:rPr lang="ru-RU" dirty="0"/>
              <a:t>Цели:</a:t>
            </a:r>
          </a:p>
          <a:p>
            <a:pPr marL="342900" indent="-342900">
              <a:buAutoNum type="arabicPeriod"/>
            </a:pPr>
            <a:r>
              <a:rPr lang="ru-RU" dirty="0"/>
              <a:t>Познакомить детей с разнообразием мира цветов.</a:t>
            </a:r>
          </a:p>
          <a:p>
            <a:pPr marL="342900" indent="-342900">
              <a:buAutoNum type="arabicPeriod"/>
            </a:pPr>
            <a:r>
              <a:rPr lang="ru-RU" dirty="0"/>
              <a:t>Определить с детьми названия цветов</a:t>
            </a:r>
          </a:p>
          <a:p>
            <a:pPr marL="342900" indent="-342900">
              <a:buAutoNum type="arabicPeriod"/>
            </a:pPr>
            <a:r>
              <a:rPr lang="ru-RU" dirty="0"/>
              <a:t>Учить отличать полевые и садовые цветы.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23" y="763659"/>
            <a:ext cx="7215346" cy="54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2383327"/>
            <a:ext cx="4954588" cy="4187952"/>
          </a:xfrm>
        </p:spPr>
        <p:txBody>
          <a:bodyPr rtlCol="0"/>
          <a:lstStyle/>
          <a:p>
            <a:pPr marL="342900" indent="-342900">
              <a:buAutoNum type="arabicPeriod"/>
            </a:pPr>
            <a:r>
              <a:rPr lang="ru-RU" b="1" dirty="0"/>
              <a:t>Роза</a:t>
            </a:r>
          </a:p>
          <a:p>
            <a:pPr marL="342900" indent="-342900">
              <a:buAutoNum type="arabicPeriod"/>
            </a:pPr>
            <a:r>
              <a:rPr lang="ru-RU" b="1" dirty="0"/>
              <a:t>Ирис</a:t>
            </a:r>
          </a:p>
          <a:p>
            <a:pPr marL="342900" indent="-342900">
              <a:buAutoNum type="arabicPeriod"/>
            </a:pPr>
            <a:r>
              <a:rPr lang="ru-RU" b="1" dirty="0"/>
              <a:t>Гладиолус</a:t>
            </a:r>
          </a:p>
          <a:p>
            <a:pPr marL="342900" indent="-342900">
              <a:buAutoNum type="arabicPeriod"/>
            </a:pPr>
            <a:r>
              <a:rPr lang="ru-RU" b="1" dirty="0"/>
              <a:t>Тюльпан</a:t>
            </a:r>
          </a:p>
          <a:p>
            <a:pPr marL="342900" indent="-342900">
              <a:buAutoNum type="arabicPeriod"/>
            </a:pPr>
            <a:r>
              <a:rPr lang="ru-RU" b="1" dirty="0"/>
              <a:t>Лилия</a:t>
            </a:r>
          </a:p>
          <a:p>
            <a:pPr rtl="0"/>
            <a:endParaRPr lang="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383327"/>
            <a:ext cx="4951414" cy="418795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b="1" dirty="0"/>
              <a:t>Ромашка</a:t>
            </a:r>
          </a:p>
          <a:p>
            <a:pPr marL="342900" indent="-342900">
              <a:buAutoNum type="arabicPeriod"/>
            </a:pPr>
            <a:r>
              <a:rPr lang="ru-RU" b="1" dirty="0"/>
              <a:t>Василек</a:t>
            </a:r>
          </a:p>
          <a:p>
            <a:pPr marL="342900" indent="-342900">
              <a:buAutoNum type="arabicPeriod"/>
            </a:pPr>
            <a:r>
              <a:rPr lang="ru-RU" b="1" dirty="0"/>
              <a:t>Клевер</a:t>
            </a:r>
          </a:p>
          <a:p>
            <a:pPr marL="342900" indent="-342900">
              <a:buAutoNum type="arabicPeriod"/>
            </a:pPr>
            <a:r>
              <a:rPr lang="ru-RU" b="1" dirty="0"/>
              <a:t>Колокольчик</a:t>
            </a:r>
          </a:p>
          <a:p>
            <a:pPr marL="342900" indent="-342900">
              <a:buAutoNum type="arabicPeriod"/>
            </a:pPr>
            <a:r>
              <a:rPr lang="ru-RU" b="1" dirty="0"/>
              <a:t>Незабудка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5212" y="604988"/>
            <a:ext cx="3744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/>
                <a:solidFill>
                  <a:srgbClr val="AF197D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Цветы</a:t>
            </a:r>
            <a:r>
              <a:rPr lang="ru-RU" sz="2800" b="1" dirty="0">
                <a:ln/>
                <a:solidFill>
                  <a:srgbClr val="AF197D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садовые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2200" y="512656"/>
            <a:ext cx="3595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/>
                <a:solidFill>
                  <a:srgbClr val="AF197D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Цветы</a:t>
            </a:r>
            <a:r>
              <a:rPr lang="ru-RU" sz="4400" b="1" dirty="0">
                <a:ln/>
                <a:solidFill>
                  <a:srgbClr val="AF197D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>
                <a:ln/>
                <a:solidFill>
                  <a:srgbClr val="AF197D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полевые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060238" y="1282097"/>
            <a:ext cx="940157" cy="1162318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00049" y="1282097"/>
            <a:ext cx="940157" cy="1162318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525" y="676980"/>
            <a:ext cx="1754287" cy="641268"/>
          </a:xfrm>
        </p:spPr>
        <p:txBody>
          <a:bodyPr rtlCol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rtl="0"/>
            <a:r>
              <a:rPr lang="ru" b="1" dirty="0" smtClean="0">
                <a:ln/>
                <a:solidFill>
                  <a:schemeClr val="accent3"/>
                </a:solidFill>
              </a:rPr>
              <a:t>Роза</a:t>
            </a:r>
            <a:endParaRPr lang="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318421"/>
            <a:ext cx="4954588" cy="5248634"/>
          </a:xfrm>
        </p:spPr>
        <p:txBody>
          <a:bodyPr rtlCol="0">
            <a:normAutofit fontScale="85000" lnSpcReduction="20000"/>
          </a:bodyPr>
          <a:lstStyle/>
          <a:p>
            <a:r>
              <a:rPr lang="ru-RU" b="1" dirty="0"/>
              <a:t>Самый старый розовый куст в мире растет в Германии.  Вот уже почти 1000 лет он растет  у стен собора в </a:t>
            </a:r>
            <a:r>
              <a:rPr lang="ru-RU" b="1" dirty="0" err="1"/>
              <a:t>Хильдесхайме</a:t>
            </a:r>
            <a:r>
              <a:rPr lang="ru-RU" b="1" dirty="0"/>
              <a:t> и по высоте достиг почти  крыши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Натуральное </a:t>
            </a:r>
            <a:r>
              <a:rPr lang="ru-RU" dirty="0"/>
              <a:t>розовое масло - одно из самых дорогих в мире. Оно ценится дороже золота и платины. Чтобы получить один килограмм розового масла, потребуется три тонны лепестков.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Человек, регулярно вдыхающий аромат розы, становится доброжелательным и спокойным. Благовония с ароматом цветка зажигают для повышения настроения</a:t>
            </a:r>
            <a:r>
              <a:rPr lang="ru-RU" dirty="0" smtClean="0"/>
              <a:t>.</a:t>
            </a:r>
            <a:endParaRPr lang="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34" y="997614"/>
            <a:ext cx="3516284" cy="3183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53" y="213757"/>
            <a:ext cx="4065152" cy="3048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41" y="3003919"/>
            <a:ext cx="3772836" cy="27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207" y="304800"/>
            <a:ext cx="1689863" cy="692727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Ирис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5815" y="1148730"/>
            <a:ext cx="4954588" cy="552520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ириса известны человеку с древнейших времён. На острове Крит на фреске, которая находилась на стене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Кносского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дворца, изображен жрец, окружённый цветущими ирисами. Этой фреске около 4 000 лет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>Своё имя цветок получил в </a:t>
            </a:r>
            <a:r>
              <a:rPr lang="ru-RU" dirty="0">
                <a:hlinkClick r:id="rId2" tooltip="Древняя Греция"/>
              </a:rPr>
              <a:t>древней Греции</a:t>
            </a:r>
            <a:r>
              <a:rPr lang="ru-RU" dirty="0"/>
              <a:t> по имени </a:t>
            </a:r>
            <a:r>
              <a:rPr lang="ru-RU" dirty="0">
                <a:hlinkClick r:id="rId3" tooltip="Бог"/>
              </a:rPr>
              <a:t>богини</a:t>
            </a:r>
            <a:r>
              <a:rPr lang="ru-RU" dirty="0"/>
              <a:t> </a:t>
            </a:r>
            <a:r>
              <a:rPr lang="ru-RU" dirty="0">
                <a:hlinkClick r:id="rId4" tooltip="Ирида (мифология)"/>
              </a:rPr>
              <a:t>Ириды</a:t>
            </a:r>
            <a:r>
              <a:rPr lang="ru-RU" dirty="0"/>
              <a:t>, которая как посланница богов сходила по радуге на землю, поэтому слово «Ирис» в переводе с греческого означает </a:t>
            </a:r>
            <a:r>
              <a:rPr lang="ru-RU" dirty="0">
                <a:hlinkClick r:id="rId5" tooltip="Радуга"/>
              </a:rPr>
              <a:t>радуга</a:t>
            </a:r>
            <a:r>
              <a:rPr lang="ru-RU" dirty="0"/>
              <a:t>. Название этому цветку дал </a:t>
            </a:r>
            <a:r>
              <a:rPr lang="ru-RU" dirty="0">
                <a:hlinkClick r:id="rId6" tooltip="Гиппократ"/>
              </a:rPr>
              <a:t>Гиппократ</a:t>
            </a:r>
            <a:r>
              <a:rPr lang="ru-RU" dirty="0"/>
              <a:t>, греческий врач (около IV века до н. э.)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10" y="579910"/>
            <a:ext cx="3601541" cy="2697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38" y="4129123"/>
            <a:ext cx="3227684" cy="2415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03" y="2039252"/>
            <a:ext cx="4079338" cy="29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1.85185E-6 C 0.00313 0.00278 0.01628 0.01435 0.02188 0.0162 C 0.02878 0.01828 0.03581 0.01875 0.04258 0.02083 C 0.04779 0.02222 0.05287 0.02523 0.05808 0.02546 L 0.14089 0.02778 L 0.25847 0.02546 C 0.2681 0.02453 0.27735 0.01759 0.28698 0.0162 L 0.30378 0.01389 C 0.30899 0.01227 0.31407 0.00995 0.31927 0.00926 C 0.36524 0.00324 0.3586 0.0118 0.38529 1.85185E-6 C 0.38828 -0.00139 0.39141 -0.00232 0.39427 -0.00463 C 0.3987 -0.00787 0.403 -0.01204 0.40716 -0.01597 C 0.40742 -0.01621 0.43034 -0.03797 0.43568 -0.04584 C 0.43893 -0.05093 0.44154 -0.05695 0.44466 -0.06204 C 0.44922 -0.06945 0.45143 -0.07037 0.45508 -0.07801 C 0.45729 -0.08287 0.46576 -0.10301 0.46797 -0.11019 C 0.47123 -0.12084 0.4737 -0.13218 0.47709 -0.1426 C 0.48047 -0.15324 0.48516 -0.16297 0.48737 -0.17477 C 0.49388 -0.20926 0.48594 -0.16597 0.49258 -0.20463 C 0.49336 -0.20926 0.49453 -0.21366 0.49518 -0.21829 C 0.49623 -0.22662 0.49688 -0.23519 0.49779 -0.24375 C 0.49727 -0.26829 0.49753 -0.29283 0.49649 -0.31713 C 0.49597 -0.32778 0.48685 -0.36343 0.48607 -0.36551 C 0.48268 -0.37477 0.48047 -0.38611 0.47578 -0.39306 C 0.47318 -0.39699 0.47071 -0.40116 0.46797 -0.40463 C 0.46094 -0.41389 0.4513 -0.42523 0.44336 -0.43449 C 0.43399 -0.4456 0.42995 -0.45139 0.41758 -0.45972 L 0.40078 -0.4713 C 0.39649 -0.47431 0.39232 -0.47847 0.38776 -0.48056 C 0.38438 -0.48195 0.38086 -0.4831 0.37748 -0.48519 C 0.35052 -0.50116 0.378 -0.48797 0.35287 -0.50116 C 0.34948 -0.50301 0.34597 -0.50371 0.34258 -0.50579 C 0.31758 -0.5206 0.33464 -0.51528 0.31537 -0.51945 L 0.29219 -0.51736 C 0.28828 -0.51667 0.28438 -0.51574 0.28047 -0.51505 C 0.27591 -0.51389 0.26849 -0.51181 0.26367 -0.51042 C 0.25104 -0.50625 0.26367 -0.51042 0.24948 -0.50347 C 0.2474 -0.50255 0.24518 -0.50185 0.24297 -0.50116 C 0.24128 -0.49954 0.23972 -0.49769 0.23789 -0.49653 C 0.23581 -0.49537 0.23347 -0.49514 0.23138 -0.49422 C 0.2263 -0.49236 0.22474 -0.49144 0.21979 -0.48727 C 0.20977 -0.47917 0.21446 -0.48241 0.20547 -0.47361 C 0.20378 -0.47199 0.20209 -0.4706 0.20039 -0.46898 C 0.19479 -0.46343 0.19414 -0.46158 0.18867 -0.45741 C 0.1875 -0.45648 0.18607 -0.45602 0.18477 -0.4551 C 0.18308 -0.45278 0.18125 -0.4507 0.17969 -0.44838 C 0.17826 -0.44607 0.17722 -0.44329 0.17578 -0.44144 C 0.17422 -0.43935 0.17227 -0.43843 0.17058 -0.43681 C 0.16797 -0.42917 0.16446 -0.42222 0.16289 -0.41389 C 0.15925 -0.39445 0.16511 -0.425 0.15768 -0.39306 C 0.14974 -0.35903 0.15964 -0.3956 0.15248 -0.37014 C 0.14844 -0.34167 0.14896 -0.35278 0.15117 -0.31273 C 0.1513 -0.31019 0.15196 -0.30787 0.15248 -0.30579 C 0.15326 -0.30324 0.1543 -0.30116 0.15508 -0.29885 C 0.15599 -0.29584 0.1569 -0.29283 0.15768 -0.28959 C 0.15821 -0.2875 0.15821 -0.28472 0.15899 -0.28264 C 0.15964 -0.28079 0.16068 -0.27963 0.16159 -0.27824 C 0.16198 -0.27431 0.16224 -0.27037 0.16289 -0.26667 C 0.16354 -0.26204 0.16498 -0.25764 0.1655 -0.25278 C 0.16589 -0.24815 0.16628 -0.24352 0.16667 -0.23912 C 0.1681 -0.22662 0.16797 -0.23357 0.16797 -0.22755 L 0.17188 -0.23449 " pathEditMode="relative" ptsTypes="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3162404" cy="1286494"/>
          </a:xfrm>
        </p:spPr>
        <p:txBody>
          <a:bodyPr/>
          <a:lstStyle/>
          <a:p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Гладиолус</a:t>
            </a:r>
            <a:b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4568" y="1591294"/>
            <a:ext cx="4954588" cy="4187952"/>
          </a:xfrm>
        </p:spPr>
        <p:txBody>
          <a:bodyPr/>
          <a:lstStyle/>
          <a:p>
            <a:r>
              <a:rPr lang="ru-RU" b="1" dirty="0"/>
              <a:t>Он похож на колосок-</a:t>
            </a:r>
            <a:br>
              <a:rPr lang="ru-RU" b="1" dirty="0"/>
            </a:br>
            <a:r>
              <a:rPr lang="ru-RU" b="1" dirty="0"/>
              <a:t>Многоцветен и высок,</a:t>
            </a:r>
            <a:br>
              <a:rPr lang="ru-RU" b="1" dirty="0"/>
            </a:br>
            <a:r>
              <a:rPr lang="ru-RU" b="1" dirty="0"/>
              <a:t>Только странный он чуток –</a:t>
            </a:r>
            <a:br>
              <a:rPr lang="ru-RU" b="1" dirty="0"/>
            </a:br>
            <a:r>
              <a:rPr lang="ru-RU" b="1" dirty="0"/>
              <a:t>Вместо зернышек – цветок.</a:t>
            </a:r>
          </a:p>
          <a:p>
            <a:r>
              <a:rPr lang="ru-RU" b="1" dirty="0"/>
              <a:t>Название </a:t>
            </a:r>
            <a:r>
              <a:rPr lang="ru-RU" b="1" dirty="0" err="1"/>
              <a:t>гдадиолус</a:t>
            </a:r>
            <a:r>
              <a:rPr lang="ru-RU" b="1" dirty="0"/>
              <a:t> происходит от латинского </a:t>
            </a:r>
            <a:r>
              <a:rPr lang="ru-RU" b="1" dirty="0" err="1"/>
              <a:t>Gladius</a:t>
            </a:r>
            <a:r>
              <a:rPr lang="ru-RU" b="1" dirty="0"/>
              <a:t>, что в переводе означает "меч".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56" y="744186"/>
            <a:ext cx="4676239" cy="3507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4" y="2654940"/>
            <a:ext cx="3885274" cy="388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7" y="447304"/>
            <a:ext cx="2604263" cy="10252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66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Тюльпан</a:t>
            </a:r>
            <a:b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66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937" y="1113106"/>
            <a:ext cx="3934299" cy="48364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Родина тюльпана — территория современного Казахстана, где они ещё встречаются в диком виде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Все тюльпаны - приспособившиеся </a:t>
            </a:r>
            <a:r>
              <a:rPr lang="ru-RU" dirty="0"/>
              <a:t>к жизни в горных, степных и пустынных местностях с жарким сухим летом, холодной зимой и короткой тёплой и влажной весной. Развитие тюльпана от семени до цветущего растения занимает от трёх до семи лет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51" y="610344"/>
            <a:ext cx="3878766" cy="5810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73" y="610344"/>
            <a:ext cx="2582429" cy="3439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3608893"/>
            <a:ext cx="4008596" cy="30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947" y="245424"/>
            <a:ext cx="10058402" cy="1219200"/>
          </a:xfrm>
        </p:spPr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Лилия</a:t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1440" y="1136857"/>
            <a:ext cx="4919952" cy="54889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Высота растения может колебаться от 30 до 250 сантиметров</a:t>
            </a:r>
            <a:r>
              <a:rPr lang="ru-RU" b="1" dirty="0" smtClean="0"/>
              <a:t>!</a:t>
            </a:r>
          </a:p>
          <a:p>
            <a:r>
              <a:rPr lang="ru-RU" dirty="0"/>
              <a:t>Лилия применяется в </a:t>
            </a:r>
            <a:r>
              <a:rPr lang="ru-RU" dirty="0">
                <a:hlinkClick r:id="rId2" tooltip="Парфюмерия"/>
              </a:rPr>
              <a:t>парфюмерной промышленности</a:t>
            </a:r>
            <a:r>
              <a:rPr lang="ru-RU" dirty="0"/>
              <a:t>. </a:t>
            </a:r>
            <a:r>
              <a:rPr lang="ru-RU" dirty="0" smtClean="0"/>
              <a:t>Некоторые </a:t>
            </a:r>
            <a:r>
              <a:rPr lang="ru-RU" dirty="0"/>
              <a:t>разновидности лилий являются ядовитыми, ядовиты пыльца и сок.</a:t>
            </a:r>
          </a:p>
          <a:p>
            <a:r>
              <a:rPr lang="ru-RU" dirty="0"/>
              <a:t>В Сибири и на Дальнем Востоке употребляют в пищу луковицы </a:t>
            </a:r>
            <a:r>
              <a:rPr lang="ru-RU" dirty="0">
                <a:hlinkClick r:id="rId3" tooltip="Лилия даурская"/>
              </a:rPr>
              <a:t>лилии </a:t>
            </a:r>
            <a:r>
              <a:rPr lang="ru-RU" dirty="0" err="1">
                <a:hlinkClick r:id="rId3" tooltip="Лилия даурская"/>
              </a:rPr>
              <a:t>даурской</a:t>
            </a:r>
            <a:r>
              <a:rPr lang="ru-RU" dirty="0"/>
              <a:t>, </a:t>
            </a:r>
            <a:r>
              <a:rPr lang="ru-RU" dirty="0">
                <a:hlinkClick r:id="rId4" tooltip="Лилия двурядная (страница отсутствует)"/>
              </a:rPr>
              <a:t>двурядной</a:t>
            </a:r>
            <a:r>
              <a:rPr lang="ru-RU" dirty="0"/>
              <a:t>, </a:t>
            </a:r>
            <a:r>
              <a:rPr lang="ru-RU" dirty="0">
                <a:hlinkClick r:id="rId5" tooltip="Лилия красивенькая (страница отсутствует)"/>
              </a:rPr>
              <a:t>красивенькой</a:t>
            </a:r>
            <a:r>
              <a:rPr lang="ru-RU" dirty="0"/>
              <a:t>, </a:t>
            </a:r>
            <a:r>
              <a:rPr lang="ru-RU" dirty="0">
                <a:hlinkClick r:id="rId6" tooltip="Лилия овсяная (страница отсутствует)"/>
              </a:rPr>
              <a:t>овсяной</a:t>
            </a:r>
            <a:r>
              <a:rPr lang="ru-RU" dirty="0"/>
              <a:t>. </a:t>
            </a:r>
            <a:r>
              <a:rPr lang="ru-RU" dirty="0">
                <a:hlinkClick r:id="rId7" tooltip="Лилия Лейхтлина (страница отсутствует)"/>
              </a:rPr>
              <a:t>Лилия </a:t>
            </a:r>
            <a:r>
              <a:rPr lang="ru-RU" dirty="0" err="1">
                <a:hlinkClick r:id="rId7" tooltip="Лилия Лейхтлина (страница отсутствует)"/>
              </a:rPr>
              <a:t>Лейхтлина</a:t>
            </a:r>
            <a:r>
              <a:rPr lang="ru-RU" dirty="0"/>
              <a:t> культивируется в Японии как овощ</a:t>
            </a:r>
            <a:r>
              <a:rPr lang="ru-RU" baseline="30000" dirty="0">
                <a:hlinkClick r:id="rId8"/>
              </a:rPr>
              <a:t>[8]</a:t>
            </a:r>
            <a:r>
              <a:rPr lang="ru-RU" dirty="0"/>
              <a:t>.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58" y="2997324"/>
            <a:ext cx="4833851" cy="3628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31" y="547961"/>
            <a:ext cx="4396839" cy="32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Ромашка</a:t>
            </a:r>
            <a:b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6443" y="1065605"/>
            <a:ext cx="4954588" cy="41879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Наиболее известный вид – Ромашка аптечная, которая широко используется в лечебных и косметических целях.</a:t>
            </a:r>
          </a:p>
          <a:p>
            <a:r>
              <a:rPr lang="ru-RU" b="1" dirty="0"/>
              <a:t>В Центральной Африке были полностью уничтожены местными племенами несколько видов ромашки из-за суеверий, что эти растения якобы привлекают злых духов.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23" y="3147706"/>
            <a:ext cx="6087804" cy="3573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5" y="717016"/>
            <a:ext cx="4948756" cy="34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58</TotalTime>
  <Words>562</Words>
  <Application>Microsoft Office PowerPoint</Application>
  <PresentationFormat>Широкоэкранный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Segoe Print</vt:lpstr>
      <vt:lpstr>Times New Roman</vt:lpstr>
      <vt:lpstr>Природа 16 х 9</vt:lpstr>
      <vt:lpstr>«Цветы небывалой красоты»</vt:lpstr>
      <vt:lpstr>Презентация PowerPoint</vt:lpstr>
      <vt:lpstr>Презентация PowerPoint</vt:lpstr>
      <vt:lpstr>Роза</vt:lpstr>
      <vt:lpstr>Ирис</vt:lpstr>
      <vt:lpstr>Гладиолус </vt:lpstr>
      <vt:lpstr>Тюльпан </vt:lpstr>
      <vt:lpstr>Лилия </vt:lpstr>
      <vt:lpstr>Ромашка </vt:lpstr>
      <vt:lpstr>Василек </vt:lpstr>
      <vt:lpstr>Клевер </vt:lpstr>
      <vt:lpstr>Колокольчик </vt:lpstr>
      <vt:lpstr>Незабудка </vt:lpstr>
      <vt:lpstr>Презентация PowerPoint</vt:lpstr>
      <vt:lpstr>Добавить заголовок слайда 1</vt:lpstr>
      <vt:lpstr>Добавить заголовок слайда 2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«Цветы небывалой красоты»</dc:title>
  <dc:creator>Пользователь Windows</dc:creator>
  <cp:lastModifiedBy>Пользователь Windows</cp:lastModifiedBy>
  <cp:revision>8</cp:revision>
  <dcterms:created xsi:type="dcterms:W3CDTF">2020-05-07T06:08:25Z</dcterms:created>
  <dcterms:modified xsi:type="dcterms:W3CDTF">2020-05-07T06:02:44Z</dcterms:modified>
</cp:coreProperties>
</file>