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60" r:id="rId4"/>
    <p:sldId id="261" r:id="rId5"/>
    <p:sldId id="262" r:id="rId6"/>
    <p:sldId id="259" r:id="rId7"/>
    <p:sldId id="258" r:id="rId8"/>
    <p:sldId id="263" r:id="rId9"/>
    <p:sldId id="264" r:id="rId10"/>
    <p:sldId id="266" r:id="rId11"/>
    <p:sldId id="265"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14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25773" y="6117336"/>
            <a:ext cx="857473" cy="365125"/>
          </a:xfrm>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a:xfrm>
            <a:off x="3623733" y="6117336"/>
            <a:ext cx="3609438" cy="365125"/>
          </a:xfrm>
        </p:spPr>
        <p:txBody>
          <a:bodyPr/>
          <a:lstStyle/>
          <a:p>
            <a:endParaRPr lang="ru-RU"/>
          </a:p>
        </p:txBody>
      </p:sp>
      <p:sp>
        <p:nvSpPr>
          <p:cNvPr id="6" name="Slide Number Placeholder 5"/>
          <p:cNvSpPr>
            <a:spLocks noGrp="1"/>
          </p:cNvSpPr>
          <p:nvPr>
            <p:ph type="sldNum" sz="quarter" idx="12"/>
          </p:nvPr>
        </p:nvSpPr>
        <p:spPr>
          <a:xfrm>
            <a:off x="8275320" y="6117336"/>
            <a:ext cx="411480" cy="365125"/>
          </a:xfrm>
        </p:spPr>
        <p:txBody>
          <a:bodyPr/>
          <a:lstStyle/>
          <a:p>
            <a:fld id="{723FB52F-3020-4E0D-A2BB-4E2500F0AB4F}" type="slidenum">
              <a:rPr lang="ru-RU" smtClean="0"/>
              <a:t>‹#›</a:t>
            </a:fld>
            <a:endParaRPr lang="ru-RU"/>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051272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2523E7-1F8A-45AB-8837-2758C9A166C4}" type="datetimeFigureOut">
              <a:rPr lang="ru-RU" smtClean="0"/>
              <a:t>14.02.2021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275990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3081005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1354076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282558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3550822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2320011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1096804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228788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344329" y="6108173"/>
            <a:ext cx="857473" cy="365125"/>
          </a:xfrm>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a:xfrm>
            <a:off x="1972647" y="6108173"/>
            <a:ext cx="5314517" cy="365125"/>
          </a:xfrm>
        </p:spPr>
        <p:txBody>
          <a:bodyPr/>
          <a:lstStyle/>
          <a:p>
            <a:endParaRPr lang="ru-RU"/>
          </a:p>
        </p:txBody>
      </p:sp>
      <p:sp>
        <p:nvSpPr>
          <p:cNvPr id="6" name="Slide Number Placeholder 5"/>
          <p:cNvSpPr>
            <a:spLocks noGrp="1"/>
          </p:cNvSpPr>
          <p:nvPr>
            <p:ph type="sldNum" sz="quarter" idx="12"/>
          </p:nvPr>
        </p:nvSpPr>
        <p:spPr>
          <a:xfrm>
            <a:off x="8258967" y="6108173"/>
            <a:ext cx="427833" cy="365125"/>
          </a:xfrm>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289452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62523E7-1F8A-45AB-8837-2758C9A166C4}" type="datetimeFigureOut">
              <a:rPr lang="ru-RU" smtClean="0"/>
              <a:t>14.02.2021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8273317" y="6116070"/>
            <a:ext cx="413483" cy="365125"/>
          </a:xfrm>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1899865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C62523E7-1F8A-45AB-8837-2758C9A166C4}" type="datetimeFigureOut">
              <a:rPr lang="ru-RU" smtClean="0"/>
              <a:t>14.02.2021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1973295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62523E7-1F8A-45AB-8837-2758C9A166C4}" type="datetimeFigureOut">
              <a:rPr lang="ru-RU" smtClean="0"/>
              <a:t>14.02.2021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196989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62523E7-1F8A-45AB-8837-2758C9A166C4}" type="datetimeFigureOut">
              <a:rPr lang="ru-RU" smtClean="0"/>
              <a:t>14.02.2021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122315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2523E7-1F8A-45AB-8837-2758C9A166C4}" type="datetimeFigureOut">
              <a:rPr lang="ru-RU" smtClean="0"/>
              <a:t>14.02.2021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61836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2523E7-1F8A-45AB-8837-2758C9A166C4}" type="datetimeFigureOut">
              <a:rPr lang="ru-RU" smtClean="0"/>
              <a:t>14.02.2021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3708619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62523E7-1F8A-45AB-8837-2758C9A166C4}" type="datetimeFigureOut">
              <a:rPr lang="ru-RU" smtClean="0"/>
              <a:t>14.02.2021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3FB52F-3020-4E0D-A2BB-4E2500F0AB4F}" type="slidenum">
              <a:rPr lang="ru-RU" smtClean="0"/>
              <a:t>‹#›</a:t>
            </a:fld>
            <a:endParaRPr lang="ru-RU"/>
          </a:p>
        </p:txBody>
      </p:sp>
    </p:spTree>
    <p:extLst>
      <p:ext uri="{BB962C8B-B14F-4D97-AF65-F5344CB8AC3E}">
        <p14:creationId xmlns:p14="http://schemas.microsoft.com/office/powerpoint/2010/main" val="970041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2523E7-1F8A-45AB-8837-2758C9A166C4}" type="datetimeFigureOut">
              <a:rPr lang="ru-RU" smtClean="0"/>
              <a:t>14.02.2021</a:t>
            </a:fld>
            <a:endParaRPr lang="ru-RU"/>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23FB52F-3020-4E0D-A2BB-4E2500F0AB4F}" type="slidenum">
              <a:rPr lang="ru-RU" smtClean="0"/>
              <a:t>‹#›</a:t>
            </a:fld>
            <a:endParaRPr lang="ru-RU"/>
          </a:p>
        </p:txBody>
      </p:sp>
    </p:spTree>
    <p:extLst>
      <p:ext uri="{BB962C8B-B14F-4D97-AF65-F5344CB8AC3E}">
        <p14:creationId xmlns:p14="http://schemas.microsoft.com/office/powerpoint/2010/main" val="263537599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a:t>«Портрет папы»</a:t>
            </a:r>
            <a:br>
              <a:rPr lang="ru-RU" dirty="0"/>
            </a:br>
            <a:endParaRPr lang="ru-RU" dirty="0"/>
          </a:p>
        </p:txBody>
      </p:sp>
      <p:sp>
        <p:nvSpPr>
          <p:cNvPr id="3" name="Подзаголовок 2"/>
          <p:cNvSpPr>
            <a:spLocks noGrp="1"/>
          </p:cNvSpPr>
          <p:nvPr>
            <p:ph type="subTitle" idx="1"/>
          </p:nvPr>
        </p:nvSpPr>
        <p:spPr/>
        <p:txBody>
          <a:bodyPr/>
          <a:lstStyle/>
          <a:p>
            <a:pPr algn="r"/>
            <a:r>
              <a:rPr lang="ru-RU" dirty="0" smtClean="0"/>
              <a:t>Подготовила: </a:t>
            </a:r>
            <a:r>
              <a:rPr lang="ru-RU" dirty="0" err="1" smtClean="0"/>
              <a:t>Стручкова</a:t>
            </a:r>
            <a:r>
              <a:rPr lang="ru-RU" dirty="0" smtClean="0"/>
              <a:t> А. А.</a:t>
            </a:r>
          </a:p>
          <a:p>
            <a:pPr algn="r"/>
            <a:r>
              <a:rPr lang="ru-RU" dirty="0" smtClean="0"/>
              <a:t>Педагог дополнительного образования</a:t>
            </a:r>
            <a:endParaRPr lang="ru-RU" dirty="0"/>
          </a:p>
        </p:txBody>
      </p:sp>
    </p:spTree>
    <p:extLst>
      <p:ext uri="{BB962C8B-B14F-4D97-AF65-F5344CB8AC3E}">
        <p14:creationId xmlns:p14="http://schemas.microsoft.com/office/powerpoint/2010/main" val="2617301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2132" y="630937"/>
            <a:ext cx="7704667" cy="1981200"/>
          </a:xfrm>
        </p:spPr>
        <p:txBody>
          <a:bodyPr>
            <a:noAutofit/>
          </a:bodyPr>
          <a:lstStyle/>
          <a:p>
            <a:r>
              <a:rPr lang="ru-RU" sz="2800" dirty="0" smtClean="0"/>
              <a:t>Рисование по - замыслу. Стараемся передать отличительные черты человека, путем передачи цвета волос, глаз, одежды </a:t>
            </a:r>
            <a:r>
              <a:rPr lang="ru-RU" sz="2800" dirty="0" err="1" smtClean="0"/>
              <a:t>итд</a:t>
            </a:r>
            <a:r>
              <a:rPr lang="ru-RU" sz="2800" dirty="0" smtClean="0"/>
              <a:t>. Украсить работу можно по – желанию. Краски или карандаши ребенок сам выбирает. Можно материалы чередовать (например: портрет красками, фон карандашами)</a:t>
            </a:r>
            <a:endParaRPr lang="ru-RU" sz="2800" dirty="0"/>
          </a:p>
        </p:txBody>
      </p:sp>
      <p:pic>
        <p:nvPicPr>
          <p:cNvPr id="4" name="Объект 3"/>
          <p:cNvPicPr>
            <a:picLocks noGrp="1" noChangeAspect="1"/>
          </p:cNvPicPr>
          <p:nvPr>
            <p:ph idx="1"/>
          </p:nvPr>
        </p:nvPicPr>
        <p:blipFill>
          <a:blip r:embed="rId2"/>
          <a:stretch>
            <a:fillRect/>
          </a:stretch>
        </p:blipFill>
        <p:spPr>
          <a:xfrm>
            <a:off x="850921" y="3337560"/>
            <a:ext cx="7967090" cy="3319621"/>
          </a:xfrm>
          <a:prstGeom prst="rect">
            <a:avLst/>
          </a:prstGeom>
        </p:spPr>
      </p:pic>
    </p:spTree>
    <p:extLst>
      <p:ext uri="{BB962C8B-B14F-4D97-AF65-F5344CB8AC3E}">
        <p14:creationId xmlns:p14="http://schemas.microsoft.com/office/powerpoint/2010/main" val="312384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6550" y="54863"/>
            <a:ext cx="5555827" cy="758951"/>
          </a:xfrm>
        </p:spPr>
        <p:txBody>
          <a:bodyPr/>
          <a:lstStyle/>
          <a:p>
            <a:r>
              <a:rPr lang="ru-RU" dirty="0" smtClean="0"/>
              <a:t>Практическая работ</a:t>
            </a:r>
            <a:endParaRPr lang="ru-RU" dirty="0"/>
          </a:p>
        </p:txBody>
      </p:sp>
      <p:sp>
        <p:nvSpPr>
          <p:cNvPr id="3" name="Объект 2"/>
          <p:cNvSpPr>
            <a:spLocks noGrp="1"/>
          </p:cNvSpPr>
          <p:nvPr>
            <p:ph idx="1"/>
          </p:nvPr>
        </p:nvSpPr>
        <p:spPr>
          <a:xfrm>
            <a:off x="1097280" y="585215"/>
            <a:ext cx="7589516" cy="2214008"/>
          </a:xfrm>
        </p:spPr>
        <p:txBody>
          <a:bodyPr>
            <a:noAutofit/>
          </a:bodyPr>
          <a:lstStyle/>
          <a:p>
            <a:pPr marL="0" indent="0" algn="just">
              <a:buNone/>
            </a:pPr>
            <a:r>
              <a:rPr lang="ru-RU" sz="1800" dirty="0" smtClean="0">
                <a:latin typeface="Times New Roman" panose="02020603050405020304" pitchFamily="18" charset="0"/>
                <a:cs typeface="Times New Roman" panose="02020603050405020304" pitchFamily="18" charset="0"/>
              </a:rPr>
              <a:t>	Тонкой </a:t>
            </a:r>
            <a:r>
              <a:rPr lang="ru-RU" sz="1800" dirty="0">
                <a:latin typeface="Times New Roman" panose="02020603050405020304" pitchFamily="18" charset="0"/>
                <a:cs typeface="Times New Roman" panose="02020603050405020304" pitchFamily="18" charset="0"/>
              </a:rPr>
              <a:t>линией рисуем форму лица - круг или овал, затем шею. Шея уже головы. Плечи шире головы. Посередине лица нарисуем глаза. Глаз овальный с острыми уголками, похож на листик. Расстояние между глаз небольшое. Нос можно нарисовать по-разному: прямой линией с загибом на конце, двумя прямыми линиями с точками – ноздрями, или просто двумя точками. Губы рисуются тоже по-разному, они особенно ярко отражают настроение человека. Набросок готов. Осталось только его аккуратно раскрасить.</a:t>
            </a:r>
          </a:p>
        </p:txBody>
      </p:sp>
      <p:pic>
        <p:nvPicPr>
          <p:cNvPr id="4" name="Рисунок 3"/>
          <p:cNvPicPr>
            <a:picLocks noChangeAspect="1"/>
          </p:cNvPicPr>
          <p:nvPr/>
        </p:nvPicPr>
        <p:blipFill rotWithShape="1">
          <a:blip r:embed="rId2"/>
          <a:srcRect t="4800" b="32800"/>
          <a:stretch/>
        </p:blipFill>
        <p:spPr>
          <a:xfrm>
            <a:off x="1721636" y="2799223"/>
            <a:ext cx="5982183" cy="3905528"/>
          </a:xfrm>
          <a:prstGeom prst="rect">
            <a:avLst/>
          </a:prstGeom>
        </p:spPr>
      </p:pic>
    </p:spTree>
    <p:extLst>
      <p:ext uri="{BB962C8B-B14F-4D97-AF65-F5344CB8AC3E}">
        <p14:creationId xmlns:p14="http://schemas.microsoft.com/office/powerpoint/2010/main" val="121120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8638" y="100584"/>
            <a:ext cx="7773338" cy="1596177"/>
          </a:xfrm>
        </p:spPr>
        <p:txBody>
          <a:bodyPr>
            <a:normAutofit/>
          </a:bodyPr>
          <a:lstStyle/>
          <a:p>
            <a:pPr algn="just"/>
            <a:r>
              <a:rPr lang="ru-RU" sz="2400" dirty="0">
                <a:latin typeface="Times New Roman" panose="02020603050405020304" pitchFamily="18" charset="0"/>
                <a:cs typeface="Times New Roman" panose="02020603050405020304" pitchFamily="18" charset="0"/>
              </a:rPr>
              <a:t>Цель</a:t>
            </a:r>
            <a:r>
              <a:rPr lang="ru-RU" sz="2400" dirty="0" smtClean="0">
                <a:latin typeface="Times New Roman" panose="02020603050405020304" pitchFamily="18" charset="0"/>
                <a:cs typeface="Times New Roman" panose="02020603050405020304" pitchFamily="18" charset="0"/>
              </a:rPr>
              <a:t>: Закреплять </a:t>
            </a:r>
            <a:r>
              <a:rPr lang="ru-RU" sz="2400" dirty="0">
                <a:latin typeface="Times New Roman" panose="02020603050405020304" pitchFamily="18" charset="0"/>
                <a:cs typeface="Times New Roman" panose="02020603050405020304" pitchFamily="18" charset="0"/>
              </a:rPr>
              <a:t>умение передавать в рисунке характерные черты человека</a:t>
            </a:r>
            <a:r>
              <a:rPr lang="ru-RU" sz="2400" dirty="0" smtClean="0">
                <a:latin typeface="Times New Roman" panose="02020603050405020304" pitchFamily="18" charset="0"/>
                <a:cs typeface="Times New Roman" panose="02020603050405020304" pitchFamily="18" charset="0"/>
              </a:rPr>
              <a:t>, создавая </a:t>
            </a:r>
            <a:r>
              <a:rPr lang="ru-RU" sz="2400" dirty="0">
                <a:latin typeface="Times New Roman" panose="02020603050405020304" pitchFamily="18" charset="0"/>
                <a:cs typeface="Times New Roman" panose="02020603050405020304" pitchFamily="18" charset="0"/>
              </a:rPr>
              <a:t>выразительный образ.</a:t>
            </a:r>
          </a:p>
        </p:txBody>
      </p:sp>
      <p:sp>
        <p:nvSpPr>
          <p:cNvPr id="3" name="Объект 2"/>
          <p:cNvSpPr>
            <a:spLocks noGrp="1"/>
          </p:cNvSpPr>
          <p:nvPr>
            <p:ph idx="1"/>
          </p:nvPr>
        </p:nvSpPr>
        <p:spPr>
          <a:xfrm>
            <a:off x="1178638" y="2163105"/>
            <a:ext cx="7772870" cy="3424107"/>
          </a:xfrm>
        </p:spPr>
        <p:txBody>
          <a:bodyPr>
            <a:normAutofit fontScale="92500" lnSpcReduction="20000"/>
          </a:bodyPr>
          <a:lstStyle/>
          <a:p>
            <a:r>
              <a:rPr lang="ru-RU" dirty="0"/>
              <a:t>Совсем скоро </a:t>
            </a:r>
            <a:r>
              <a:rPr lang="ru-RU" dirty="0" smtClean="0"/>
              <a:t>наступит праздник, как он называется? (ответы детей)</a:t>
            </a:r>
          </a:p>
          <a:p>
            <a:r>
              <a:rPr lang="ru-RU" dirty="0" smtClean="0"/>
              <a:t>ребята, у </a:t>
            </a:r>
            <a:r>
              <a:rPr lang="ru-RU" dirty="0"/>
              <a:t>всех людей</a:t>
            </a:r>
            <a:r>
              <a:rPr lang="ru-RU" dirty="0" smtClean="0"/>
              <a:t>, которые </a:t>
            </a:r>
            <a:r>
              <a:rPr lang="ru-RU" dirty="0"/>
              <a:t>живут на планете одна Родина и она нуждается в защите. От кого</a:t>
            </a:r>
            <a:r>
              <a:rPr lang="ru-RU" dirty="0" smtClean="0"/>
              <a:t>?</a:t>
            </a:r>
          </a:p>
          <a:p>
            <a:r>
              <a:rPr lang="ru-RU" dirty="0" smtClean="0"/>
              <a:t>кто </a:t>
            </a:r>
            <a:r>
              <a:rPr lang="ru-RU" dirty="0"/>
              <a:t>защищает нашу Родину</a:t>
            </a:r>
            <a:r>
              <a:rPr lang="ru-RU" dirty="0" smtClean="0"/>
              <a:t>? (Военные, моряки, пограничники, солдаты, летчики)</a:t>
            </a:r>
          </a:p>
          <a:p>
            <a:r>
              <a:rPr lang="ru-RU" dirty="0"/>
              <a:t>А как их можно назвать одним словом</a:t>
            </a:r>
            <a:r>
              <a:rPr lang="ru-RU" dirty="0" smtClean="0"/>
              <a:t>?</a:t>
            </a:r>
          </a:p>
          <a:p>
            <a:r>
              <a:rPr lang="ru-RU" dirty="0"/>
              <a:t>А в вашей семье</a:t>
            </a:r>
            <a:r>
              <a:rPr lang="ru-RU" dirty="0" smtClean="0"/>
              <a:t>, как </a:t>
            </a:r>
            <a:r>
              <a:rPr lang="ru-RU" dirty="0"/>
              <a:t>вы думаете</a:t>
            </a:r>
            <a:r>
              <a:rPr lang="ru-RU" dirty="0" smtClean="0"/>
              <a:t>, кто </a:t>
            </a:r>
            <a:r>
              <a:rPr lang="ru-RU" dirty="0"/>
              <a:t>защищает вас</a:t>
            </a:r>
            <a:r>
              <a:rPr lang="ru-RU" dirty="0" smtClean="0"/>
              <a:t>, кто </a:t>
            </a:r>
            <a:r>
              <a:rPr lang="ru-RU" dirty="0"/>
              <a:t>защитник</a:t>
            </a:r>
            <a:r>
              <a:rPr lang="ru-RU" dirty="0" smtClean="0"/>
              <a:t>? (папа, дядя, брат, дедушка)</a:t>
            </a:r>
          </a:p>
          <a:p>
            <a:endParaRPr lang="ru-RU" dirty="0"/>
          </a:p>
        </p:txBody>
      </p:sp>
    </p:spTree>
    <p:extLst>
      <p:ext uri="{BB962C8B-B14F-4D97-AF65-F5344CB8AC3E}">
        <p14:creationId xmlns:p14="http://schemas.microsoft.com/office/powerpoint/2010/main" val="3036573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28437" y="1441704"/>
            <a:ext cx="7704667" cy="3332816"/>
          </a:xfrm>
        </p:spPr>
        <p:txBody>
          <a:bodyPr>
            <a:noAutofit/>
          </a:bodyPr>
          <a:lstStyle/>
          <a:p>
            <a:pPr marL="0" indent="0">
              <a:buNone/>
            </a:pPr>
            <a:r>
              <a:rPr lang="ru-RU" sz="1400" dirty="0">
                <a:latin typeface="Times New Roman" panose="02020603050405020304" pitchFamily="18" charset="0"/>
                <a:cs typeface="Times New Roman" panose="02020603050405020304" pitchFamily="18" charset="0"/>
              </a:rPr>
              <a:t>Мужской праздник возник в 1918 году, как день рождения Красной Армии. Позднее праздник переименовали в "День Советской Армии", а уже в наши дни, в "День Защитника </a:t>
            </a:r>
            <a:r>
              <a:rPr lang="ru-RU" sz="1400" dirty="0" smtClean="0">
                <a:latin typeface="Times New Roman" panose="02020603050405020304" pitchFamily="18" charset="0"/>
                <a:cs typeface="Times New Roman" panose="02020603050405020304" pitchFamily="18" charset="0"/>
              </a:rPr>
              <a:t>Отечества».</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Что такое </a:t>
            </a:r>
            <a:r>
              <a:rPr lang="ru-RU" sz="1400" dirty="0" smtClean="0">
                <a:latin typeface="Times New Roman" panose="02020603050405020304" pitchFamily="18" charset="0"/>
                <a:cs typeface="Times New Roman" panose="02020603050405020304" pitchFamily="18" charset="0"/>
              </a:rPr>
              <a:t>Отечество</a:t>
            </a:r>
            <a:r>
              <a:rPr lang="ru-RU" sz="1400" dirty="0">
                <a:latin typeface="Times New Roman" panose="02020603050405020304" pitchFamily="18" charset="0"/>
                <a:cs typeface="Times New Roman" panose="02020603050405020304" pitchFamily="18" charset="0"/>
              </a:rPr>
              <a:t>? (это страна где человек живёт</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Как называется наша страна? (РОССИЯ</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-А кто такой защитник? (ответы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Защитники Отечества — это воины, которые защищают свой народ, свою Родину, Отечество от врагов. Это армия. Само слово - армия произошло от латинского - "</a:t>
            </a:r>
            <a:r>
              <a:rPr lang="ru-RU" sz="1400" dirty="0" err="1">
                <a:latin typeface="Times New Roman" panose="02020603050405020304" pitchFamily="18" charset="0"/>
                <a:cs typeface="Times New Roman" panose="02020603050405020304" pitchFamily="18" charset="0"/>
              </a:rPr>
              <a:t>арма</a:t>
            </a:r>
            <a:r>
              <a:rPr lang="ru-RU" sz="1400" dirty="0">
                <a:latin typeface="Times New Roman" panose="02020603050405020304" pitchFamily="18" charset="0"/>
                <a:cs typeface="Times New Roman" panose="02020603050405020304" pitchFamily="18" charset="0"/>
              </a:rPr>
              <a:t>" - "оружие". Российская Армия - это вооруженные силы нашей Родины, которые защищают ее независимость и свободу. Ваши папы, дедушки, прадедушки тоже служили в армии, охраняли и защищали свою Родину</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Нужно ли её защищать? Зачем (чтобы люди спокойно и радостно жили</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Кто служит в армии? (мужчины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Какие роды войск существуют в Российской армии? (Ответы детей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a:latin typeface="Times New Roman" panose="02020603050405020304" pitchFamily="18" charset="0"/>
                <a:cs typeface="Times New Roman" panose="02020603050405020304" pitchFamily="18" charset="0"/>
              </a:rPr>
              <a:t>- В вооруженные силы РФ входят: сухопутные войска, военно-воздушные силы, ракетные войска, военно-морской флот, войска противовоздушной обороны страны</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 Назовите </a:t>
            </a:r>
            <a:r>
              <a:rPr lang="ru-RU" sz="1400" dirty="0">
                <a:latin typeface="Times New Roman" panose="02020603050405020304" pitchFamily="18" charset="0"/>
                <a:cs typeface="Times New Roman" panose="02020603050405020304" pitchFamily="18" charset="0"/>
              </a:rPr>
              <a:t>военные профессии: десантники, подводники, летчики, танкисты, саперы, моряки и </a:t>
            </a:r>
            <a:r>
              <a:rPr lang="ru-RU" sz="1400" dirty="0" smtClean="0">
                <a:latin typeface="Times New Roman" panose="02020603050405020304" pitchFamily="18" charset="0"/>
                <a:cs typeface="Times New Roman" panose="02020603050405020304" pitchFamily="18" charset="0"/>
              </a:rPr>
              <a:t>др.</a:t>
            </a:r>
          </a:p>
          <a:p>
            <a:pPr marL="0" indent="0">
              <a:buNone/>
            </a:pPr>
            <a:r>
              <a:rPr lang="ru-RU" sz="1400" dirty="0" smtClean="0">
                <a:latin typeface="Times New Roman" panose="02020603050405020304" pitchFamily="18" charset="0"/>
                <a:cs typeface="Times New Roman" panose="02020603050405020304" pitchFamily="18" charset="0"/>
              </a:rPr>
              <a:t>Вы </a:t>
            </a:r>
            <a:r>
              <a:rPr lang="ru-RU" sz="1400" dirty="0">
                <a:latin typeface="Times New Roman" panose="02020603050405020304" pitchFamily="18" charset="0"/>
                <a:cs typeface="Times New Roman" panose="02020603050405020304" pitchFamily="18" charset="0"/>
              </a:rPr>
              <a:t>правы, чтобы защитить нашу огромную родину, нужны разные войска. Есть такая пословица: «Один в поле не воин». Объясните ее. Высказывания детей</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p>
            <a:pPr marL="0" indent="0">
              <a:buNone/>
            </a:pPr>
            <a:r>
              <a:rPr lang="ru-RU" sz="1400" dirty="0" smtClean="0">
                <a:latin typeface="Times New Roman" panose="02020603050405020304" pitchFamily="18" charset="0"/>
                <a:cs typeface="Times New Roman" panose="02020603050405020304" pitchFamily="18" charset="0"/>
              </a:rPr>
              <a:t>Правильно</a:t>
            </a:r>
            <a:r>
              <a:rPr lang="ru-RU" sz="1400" dirty="0">
                <a:latin typeface="Times New Roman" panose="02020603050405020304" pitchFamily="18" charset="0"/>
                <a:cs typeface="Times New Roman" panose="02020603050405020304" pitchFamily="18" charset="0"/>
              </a:rPr>
              <a:t>. В Российской армии все виды войск действуют вместе, помогают, поддерживают друг друга и на учениях и в бою.</a:t>
            </a:r>
          </a:p>
        </p:txBody>
      </p:sp>
    </p:spTree>
    <p:extLst>
      <p:ext uri="{BB962C8B-B14F-4D97-AF65-F5344CB8AC3E}">
        <p14:creationId xmlns:p14="http://schemas.microsoft.com/office/powerpoint/2010/main" val="3446129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082764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16025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9666" y="0"/>
            <a:ext cx="7704667" cy="1581912"/>
          </a:xfrm>
        </p:spPr>
        <p:txBody>
          <a:bodyPr/>
          <a:lstStyle/>
          <a:p>
            <a:r>
              <a:rPr lang="ru-RU" dirty="0" smtClean="0"/>
              <a:t>Кому что нужно?</a:t>
            </a:r>
            <a:endParaRPr lang="ru-RU" dirty="0"/>
          </a:p>
        </p:txBody>
      </p:sp>
      <p:pic>
        <p:nvPicPr>
          <p:cNvPr id="4" name="Объект 3"/>
          <p:cNvPicPr>
            <a:picLocks noGrp="1" noChangeAspect="1"/>
          </p:cNvPicPr>
          <p:nvPr>
            <p:ph idx="1"/>
          </p:nvPr>
        </p:nvPicPr>
        <p:blipFill>
          <a:blip r:embed="rId2"/>
          <a:stretch>
            <a:fillRect/>
          </a:stretch>
        </p:blipFill>
        <p:spPr>
          <a:xfrm>
            <a:off x="0" y="1289304"/>
            <a:ext cx="9144000" cy="5186724"/>
          </a:xfrm>
          <a:prstGeom prst="rect">
            <a:avLst/>
          </a:prstGeom>
          <a:ln>
            <a:noFill/>
          </a:ln>
          <a:effectLst>
            <a:softEdge rad="112500"/>
          </a:effectLst>
        </p:spPr>
      </p:pic>
    </p:spTree>
    <p:extLst>
      <p:ext uri="{BB962C8B-B14F-4D97-AF65-F5344CB8AC3E}">
        <p14:creationId xmlns:p14="http://schemas.microsoft.com/office/powerpoint/2010/main" val="419704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83301" y="1450848"/>
            <a:ext cx="7704667" cy="3332816"/>
          </a:xfrm>
        </p:spPr>
        <p:txBody>
          <a:bodyPr>
            <a:noAutofit/>
          </a:bodyPr>
          <a:lstStyle/>
          <a:p>
            <a:pPr marL="0" indent="0">
              <a:buNone/>
            </a:pPr>
            <a:r>
              <a:rPr lang="ru-RU" sz="1800" b="1" i="1" dirty="0">
                <a:latin typeface="Times New Roman" panose="02020603050405020304" pitchFamily="18" charset="0"/>
                <a:cs typeface="Times New Roman" panose="02020603050405020304" pitchFamily="18" charset="0"/>
              </a:rPr>
              <a:t>Самый лучший</a:t>
            </a:r>
            <a:r>
              <a:rPr lang="ru-RU" sz="1800" b="1" i="1" dirty="0" smtClean="0">
                <a:latin typeface="Times New Roman" panose="02020603050405020304" pitchFamily="18" charset="0"/>
                <a:cs typeface="Times New Roman" panose="02020603050405020304" pitchFamily="18" charset="0"/>
              </a:rPr>
              <a:t>.</a:t>
            </a:r>
            <a:endParaRPr lang="ru-RU" sz="1800" b="1" i="1"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он в футбол играть</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Может </a:t>
            </a:r>
            <a:r>
              <a:rPr lang="ru-RU" sz="1800" dirty="0">
                <a:latin typeface="Times New Roman" panose="02020603050405020304" pitchFamily="18" charset="0"/>
                <a:cs typeface="Times New Roman" panose="02020603050405020304" pitchFamily="18" charset="0"/>
              </a:rPr>
              <a:t>книжку мне читать</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суп мне разогреть</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мультик посмотреть</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поиграть он в шашки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a:t>
            </a:r>
            <a:r>
              <a:rPr lang="ru-RU" sz="1800" dirty="0" smtClean="0">
                <a:latin typeface="Times New Roman" panose="02020603050405020304" pitchFamily="18" charset="0"/>
                <a:cs typeface="Times New Roman" panose="02020603050405020304" pitchFamily="18" charset="0"/>
              </a:rPr>
              <a:t>вымыть </a:t>
            </a:r>
            <a:r>
              <a:rPr lang="ru-RU" sz="1800" dirty="0">
                <a:latin typeface="Times New Roman" panose="02020603050405020304" pitchFamily="18" charset="0"/>
                <a:cs typeface="Times New Roman" panose="02020603050405020304" pitchFamily="18" charset="0"/>
              </a:rPr>
              <a:t>чашки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рисовать машинки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Может </a:t>
            </a:r>
            <a:r>
              <a:rPr lang="ru-RU" sz="1800" dirty="0">
                <a:latin typeface="Times New Roman" panose="02020603050405020304" pitchFamily="18" charset="0"/>
                <a:cs typeface="Times New Roman" panose="02020603050405020304" pitchFamily="18" charset="0"/>
              </a:rPr>
              <a:t>собирать картинки</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прокатить меня</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smtClean="0">
                <a:latin typeface="Times New Roman" panose="02020603050405020304" pitchFamily="18" charset="0"/>
                <a:cs typeface="Times New Roman" panose="02020603050405020304" pitchFamily="18" charset="0"/>
              </a:rPr>
              <a:t>Вместо </a:t>
            </a:r>
            <a:r>
              <a:rPr lang="ru-RU" sz="1800" dirty="0">
                <a:latin typeface="Times New Roman" panose="02020603050405020304" pitchFamily="18" charset="0"/>
                <a:cs typeface="Times New Roman" panose="02020603050405020304" pitchFamily="18" charset="0"/>
              </a:rPr>
              <a:t>быстрого коня</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Может рыбу он ловить</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Кран на кухне починить</a:t>
            </a:r>
            <a:r>
              <a:rPr lang="ru-RU" sz="1800" dirty="0" smtClean="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Для </a:t>
            </a:r>
            <a:r>
              <a:rPr lang="ru-RU" sz="1800" dirty="0" smtClean="0">
                <a:latin typeface="Times New Roman" panose="02020603050405020304" pitchFamily="18" charset="0"/>
                <a:cs typeface="Times New Roman" panose="02020603050405020304" pitchFamily="18" charset="0"/>
              </a:rPr>
              <a:t>меня </a:t>
            </a:r>
            <a:r>
              <a:rPr lang="ru-RU" sz="1800" dirty="0">
                <a:latin typeface="Times New Roman" panose="02020603050405020304" pitchFamily="18" charset="0"/>
                <a:cs typeface="Times New Roman" panose="02020603050405020304" pitchFamily="18" charset="0"/>
              </a:rPr>
              <a:t>всегда </a:t>
            </a:r>
            <a:r>
              <a:rPr lang="ru-RU" sz="1800" dirty="0" smtClean="0">
                <a:latin typeface="Times New Roman" panose="02020603050405020304" pitchFamily="18" charset="0"/>
                <a:cs typeface="Times New Roman" panose="02020603050405020304" pitchFamily="18" charset="0"/>
              </a:rPr>
              <a:t>герой-</a:t>
            </a:r>
            <a:endParaRPr lang="ru-RU" sz="1800" dirty="0">
              <a:latin typeface="Times New Roman" panose="02020603050405020304" pitchFamily="18" charset="0"/>
              <a:cs typeface="Times New Roman" panose="02020603050405020304" pitchFamily="18" charset="0"/>
            </a:endParaRPr>
          </a:p>
          <a:p>
            <a:pPr marL="0" indent="0">
              <a:buNone/>
            </a:pPr>
            <a:r>
              <a:rPr lang="ru-RU" sz="1800" dirty="0">
                <a:latin typeface="Times New Roman" panose="02020603050405020304" pitchFamily="18" charset="0"/>
                <a:cs typeface="Times New Roman" panose="02020603050405020304" pitchFamily="18" charset="0"/>
              </a:rPr>
              <a:t>Самый лучший </a:t>
            </a:r>
            <a:r>
              <a:rPr lang="ru-RU" sz="1800" dirty="0" smtClean="0">
                <a:latin typeface="Times New Roman" panose="02020603050405020304" pitchFamily="18" charset="0"/>
                <a:cs typeface="Times New Roman" panose="02020603050405020304" pitchFamily="18" charset="0"/>
              </a:rPr>
              <a:t>папа (дядя, дедушка, брат) </a:t>
            </a:r>
            <a:r>
              <a:rPr lang="ru-RU" sz="1800" dirty="0">
                <a:latin typeface="Times New Roman" panose="02020603050405020304" pitchFamily="18" charset="0"/>
                <a:cs typeface="Times New Roman" panose="02020603050405020304" pitchFamily="18" charset="0"/>
              </a:rPr>
              <a:t>мой!</a:t>
            </a:r>
          </a:p>
        </p:txBody>
      </p:sp>
      <p:pic>
        <p:nvPicPr>
          <p:cNvPr id="4" name="Рисунок 3"/>
          <p:cNvPicPr>
            <a:picLocks noChangeAspect="1"/>
          </p:cNvPicPr>
          <p:nvPr/>
        </p:nvPicPr>
        <p:blipFill rotWithShape="1">
          <a:blip r:embed="rId2"/>
          <a:srcRect l="17682" r="34466"/>
          <a:stretch/>
        </p:blipFill>
        <p:spPr>
          <a:xfrm>
            <a:off x="4833578" y="177684"/>
            <a:ext cx="3450886" cy="5400156"/>
          </a:xfrm>
          <a:prstGeom prst="rect">
            <a:avLst/>
          </a:prstGeom>
          <a:ln>
            <a:noFill/>
          </a:ln>
          <a:effectLst>
            <a:softEdge rad="112500"/>
          </a:effectLst>
        </p:spPr>
      </p:pic>
    </p:spTree>
    <p:extLst>
      <p:ext uri="{BB962C8B-B14F-4D97-AF65-F5344CB8AC3E}">
        <p14:creationId xmlns:p14="http://schemas.microsoft.com/office/powerpoint/2010/main" val="198015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9293" y="1514856"/>
            <a:ext cx="7704667" cy="3332816"/>
          </a:xfrm>
        </p:spPr>
        <p:txBody>
          <a:bodyPr>
            <a:noAutofit/>
          </a:bodyPr>
          <a:lstStyle/>
          <a:p>
            <a:pPr marL="0" indent="0" algn="ctr">
              <a:buNone/>
            </a:pPr>
            <a:r>
              <a:rPr lang="ru-RU" dirty="0">
                <a:solidFill>
                  <a:srgbClr val="00B050"/>
                </a:solidFill>
                <a:latin typeface="Times New Roman" panose="02020603050405020304" pitchFamily="18" charset="0"/>
                <a:cs typeface="Times New Roman" panose="02020603050405020304" pitchFamily="18" charset="0"/>
              </a:rPr>
              <a:t>Физкультурная минутка</a:t>
            </a:r>
            <a:r>
              <a:rPr lang="ru-RU" dirty="0" smtClean="0">
                <a:solidFill>
                  <a:srgbClr val="00B050"/>
                </a:solidFill>
                <a:latin typeface="Times New Roman" panose="02020603050405020304" pitchFamily="18" charset="0"/>
                <a:cs typeface="Times New Roman" panose="02020603050405020304" pitchFamily="18" charset="0"/>
              </a:rPr>
              <a:t>:</a:t>
            </a:r>
            <a:endParaRPr lang="ru-RU" dirty="0">
              <a:solidFill>
                <a:srgbClr val="00B050"/>
              </a:solidFill>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«Будем мир мы защищать» (выполняется в парах</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Раз, два, три, четыре, пять. Поочередно соединяют пальчики обеих рук</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Будем мир мы защищать! Жмут руки друг другу</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На границе встанем, Прямые руки вытягивают вперёд</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Всех врагов достанем. Шаг, выпад вперёд</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Будем чаще улыбаться, Повороты в стороны, улыбаются друг другу</a:t>
            </a:r>
            <a:r>
              <a:rPr lang="ru-RU"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А не ссориться и драться! Обнимаются друг с другом.</a:t>
            </a:r>
          </a:p>
        </p:txBody>
      </p:sp>
    </p:spTree>
    <p:extLst>
      <p:ext uri="{BB962C8B-B14F-4D97-AF65-F5344CB8AC3E}">
        <p14:creationId xmlns:p14="http://schemas.microsoft.com/office/powerpoint/2010/main" val="2867074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91861" y="0"/>
            <a:ext cx="7704667" cy="3332816"/>
          </a:xfrm>
        </p:spPr>
        <p:txBody>
          <a:bodyPr>
            <a:normAutofit fontScale="92500" lnSpcReduction="20000"/>
          </a:bodyPr>
          <a:lstStyle/>
          <a:p>
            <a:pPr marL="0" indent="0" algn="just">
              <a:buNone/>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Предлагаю </a:t>
            </a:r>
            <a:r>
              <a:rPr lang="ru-RU" dirty="0">
                <a:latin typeface="Times New Roman" panose="02020603050405020304" pitchFamily="18" charset="0"/>
                <a:cs typeface="Times New Roman" panose="02020603050405020304" pitchFamily="18" charset="0"/>
              </a:rPr>
              <a:t>вам нарисовать папин портрет. А кто из вас скажет, что означает слово «портрет»?</a:t>
            </a:r>
          </a:p>
          <a:p>
            <a:pPr marL="0" indent="0" algn="just">
              <a:buNone/>
            </a:pPr>
            <a:r>
              <a:rPr lang="ru-RU" dirty="0" smtClean="0">
                <a:latin typeface="Times New Roman" panose="02020603050405020304" pitchFamily="18" charset="0"/>
                <a:cs typeface="Times New Roman" panose="02020603050405020304" pitchFamily="18" charset="0"/>
              </a:rPr>
              <a:t> Дети </a:t>
            </a:r>
            <a:r>
              <a:rPr lang="ru-RU" dirty="0">
                <a:latin typeface="Times New Roman" panose="02020603050405020304" pitchFamily="18" charset="0"/>
                <a:cs typeface="Times New Roman" panose="02020603050405020304" pitchFamily="18" charset="0"/>
              </a:rPr>
              <a:t>дают свои ответы.</a:t>
            </a:r>
          </a:p>
          <a:p>
            <a:pPr marL="0" indent="0" algn="just">
              <a:buNone/>
            </a:pPr>
            <a:r>
              <a:rPr lang="ru-RU" dirty="0" smtClean="0">
                <a:latin typeface="Times New Roman" panose="02020603050405020304" pitchFamily="18" charset="0"/>
                <a:cs typeface="Times New Roman" panose="02020603050405020304" pitchFamily="18" charset="0"/>
              </a:rPr>
              <a:t> Молодцы</a:t>
            </a:r>
            <a:r>
              <a:rPr lang="ru-RU" dirty="0">
                <a:latin typeface="Times New Roman" panose="02020603050405020304" pitchFamily="18" charset="0"/>
                <a:cs typeface="Times New Roman" panose="02020603050405020304" pitchFamily="18" charset="0"/>
              </a:rPr>
              <a:t>! На портрете может быть изображен любой человек, но при одном условии, чтобы его можно было узнать. Перед тем, как начать писать портрет, художник старается хорошо изучить черты лица человека. Художник должен быть очень внимательным, а хороший художник- портретист обязательно старается передать в картине настроение или даже характер человека, которого изображает.</a:t>
            </a:r>
          </a:p>
        </p:txBody>
      </p:sp>
      <p:pic>
        <p:nvPicPr>
          <p:cNvPr id="4" name="Рисунок 3"/>
          <p:cNvPicPr>
            <a:picLocks noChangeAspect="1"/>
          </p:cNvPicPr>
          <p:nvPr/>
        </p:nvPicPr>
        <p:blipFill>
          <a:blip r:embed="rId2"/>
          <a:stretch>
            <a:fillRect/>
          </a:stretch>
        </p:blipFill>
        <p:spPr>
          <a:xfrm>
            <a:off x="1091861" y="3469976"/>
            <a:ext cx="2276475" cy="3048000"/>
          </a:xfrm>
          <a:prstGeom prst="rect">
            <a:avLst/>
          </a:prstGeom>
        </p:spPr>
      </p:pic>
      <p:pic>
        <p:nvPicPr>
          <p:cNvPr id="2" name="Рисунок 1"/>
          <p:cNvPicPr>
            <a:picLocks noChangeAspect="1"/>
          </p:cNvPicPr>
          <p:nvPr/>
        </p:nvPicPr>
        <p:blipFill>
          <a:blip r:embed="rId3"/>
          <a:stretch>
            <a:fillRect/>
          </a:stretch>
        </p:blipFill>
        <p:spPr>
          <a:xfrm>
            <a:off x="6510528" y="3258312"/>
            <a:ext cx="2286000" cy="3048000"/>
          </a:xfrm>
          <a:prstGeom prst="rect">
            <a:avLst/>
          </a:prstGeom>
        </p:spPr>
      </p:pic>
      <p:pic>
        <p:nvPicPr>
          <p:cNvPr id="5" name="Рисунок 4"/>
          <p:cNvPicPr>
            <a:picLocks noChangeAspect="1"/>
          </p:cNvPicPr>
          <p:nvPr/>
        </p:nvPicPr>
        <p:blipFill>
          <a:blip r:embed="rId4"/>
          <a:stretch>
            <a:fillRect/>
          </a:stretch>
        </p:blipFill>
        <p:spPr>
          <a:xfrm>
            <a:off x="4629150" y="3543128"/>
            <a:ext cx="2171700" cy="3048000"/>
          </a:xfrm>
          <a:prstGeom prst="rect">
            <a:avLst/>
          </a:prstGeom>
        </p:spPr>
      </p:pic>
      <p:pic>
        <p:nvPicPr>
          <p:cNvPr id="6" name="Рисунок 5"/>
          <p:cNvPicPr>
            <a:picLocks noChangeAspect="1"/>
          </p:cNvPicPr>
          <p:nvPr/>
        </p:nvPicPr>
        <p:blipFill>
          <a:blip r:embed="rId5"/>
          <a:stretch>
            <a:fillRect/>
          </a:stretch>
        </p:blipFill>
        <p:spPr>
          <a:xfrm>
            <a:off x="2867744" y="3185160"/>
            <a:ext cx="2076450" cy="3048000"/>
          </a:xfrm>
          <a:prstGeom prst="rect">
            <a:avLst/>
          </a:prstGeom>
        </p:spPr>
      </p:pic>
    </p:spTree>
    <p:extLst>
      <p:ext uri="{BB962C8B-B14F-4D97-AF65-F5344CB8AC3E}">
        <p14:creationId xmlns:p14="http://schemas.microsoft.com/office/powerpoint/2010/main" val="1881006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8BB434"/>
      </a:accent1>
      <a:accent2>
        <a:srgbClr val="33A583"/>
      </a:accent2>
      <a:accent3>
        <a:srgbClr val="3594B4"/>
      </a:accent3>
      <a:accent4>
        <a:srgbClr val="6063B4"/>
      </a:accent4>
      <a:accent5>
        <a:srgbClr val="D35731"/>
      </a:accent5>
      <a:accent6>
        <a:srgbClr val="EBAC4B"/>
      </a:accent6>
      <a:hlink>
        <a:srgbClr val="65AD30"/>
      </a:hlink>
      <a:folHlink>
        <a:srgbClr val="8ED25B"/>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TM03457496[[fn=Параллакс]]</Template>
  <TotalTime>59</TotalTime>
  <Words>675</Words>
  <Application>Microsoft Office PowerPoint</Application>
  <PresentationFormat>Экран (4:3)</PresentationFormat>
  <Paragraphs>51</Paragraphs>
  <Slides>11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Corbel</vt:lpstr>
      <vt:lpstr>Times New Roman</vt:lpstr>
      <vt:lpstr>Параллакс</vt:lpstr>
      <vt:lpstr>«Портрет папы» </vt:lpstr>
      <vt:lpstr>Цель: Закреплять умение передавать в рисунке характерные черты человека, создавая выразительный образ.</vt:lpstr>
      <vt:lpstr>Презентация PowerPoint</vt:lpstr>
      <vt:lpstr>Презентация PowerPoint</vt:lpstr>
      <vt:lpstr>Презентация PowerPoint</vt:lpstr>
      <vt:lpstr>Кому что нужно?</vt:lpstr>
      <vt:lpstr>Презентация PowerPoint</vt:lpstr>
      <vt:lpstr>Презентация PowerPoint</vt:lpstr>
      <vt:lpstr>Презентация PowerPoint</vt:lpstr>
      <vt:lpstr>Рисование по - замыслу. Стараемся передать отличительные черты человека, путем передачи цвета волос, глаз, одежды итд. Украсить работу можно по – желанию. Краски или карандаши ребенок сам выбирает. Можно материалы чередовать (например: портрет красками, фон карандашами)</vt:lpstr>
      <vt:lpstr>Практическая работ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Алина</dc:creator>
  <cp:lastModifiedBy>Алина</cp:lastModifiedBy>
  <cp:revision>6</cp:revision>
  <dcterms:created xsi:type="dcterms:W3CDTF">2021-02-14T06:08:59Z</dcterms:created>
  <dcterms:modified xsi:type="dcterms:W3CDTF">2021-02-14T07:12:36Z</dcterms:modified>
</cp:coreProperties>
</file>